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13" r:id="rId2"/>
    <p:sldId id="301" r:id="rId3"/>
    <p:sldId id="858" r:id="rId4"/>
    <p:sldId id="315" r:id="rId5"/>
    <p:sldId id="314" r:id="rId6"/>
    <p:sldId id="335" r:id="rId7"/>
    <p:sldId id="347" r:id="rId8"/>
    <p:sldId id="316" r:id="rId9"/>
    <p:sldId id="317" r:id="rId10"/>
    <p:sldId id="349" r:id="rId11"/>
    <p:sldId id="319" r:id="rId12"/>
    <p:sldId id="350" r:id="rId13"/>
    <p:sldId id="320" r:id="rId14"/>
    <p:sldId id="329" r:id="rId15"/>
    <p:sldId id="322" r:id="rId16"/>
    <p:sldId id="327" r:id="rId17"/>
    <p:sldId id="346" r:id="rId18"/>
    <p:sldId id="807" r:id="rId19"/>
    <p:sldId id="345" r:id="rId20"/>
    <p:sldId id="811" r:id="rId21"/>
    <p:sldId id="809" r:id="rId22"/>
    <p:sldId id="266" r:id="rId23"/>
    <p:sldId id="860" r:id="rId24"/>
    <p:sldId id="267" r:id="rId25"/>
    <p:sldId id="819" r:id="rId26"/>
    <p:sldId id="818" r:id="rId27"/>
    <p:sldId id="825" r:id="rId28"/>
    <p:sldId id="827" r:id="rId29"/>
    <p:sldId id="859" r:id="rId30"/>
    <p:sldId id="828" r:id="rId31"/>
    <p:sldId id="829" r:id="rId32"/>
    <p:sldId id="822" r:id="rId33"/>
    <p:sldId id="855" r:id="rId34"/>
    <p:sldId id="861" r:id="rId35"/>
    <p:sldId id="862" r:id="rId36"/>
    <p:sldId id="830" r:id="rId37"/>
    <p:sldId id="813" r:id="rId38"/>
    <p:sldId id="833" r:id="rId39"/>
    <p:sldId id="835" r:id="rId40"/>
    <p:sldId id="836" r:id="rId4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9DD7"/>
    <a:srgbClr val="A94D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/>
    <p:restoredTop sz="95085" autoAdjust="0"/>
  </p:normalViewPr>
  <p:slideViewPr>
    <p:cSldViewPr snapToGrid="0" snapToObjects="1">
      <p:cViewPr varScale="1">
        <p:scale>
          <a:sx n="89" d="100"/>
          <a:sy n="89" d="100"/>
        </p:scale>
        <p:origin x="184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-326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24347DE-317C-EB46-80F0-BD1C2B1724AC}" type="datetime1">
              <a:rPr lang="en-US"/>
              <a:pPr>
                <a:defRPr/>
              </a:pPr>
              <a:t>9/26/22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691A51E-040A-814F-A7E6-D35336BAF5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411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745A83-4898-3649-BE6B-5ED8064B37B1}" type="datetime1">
              <a:rPr lang="en-US"/>
              <a:pPr>
                <a:defRPr/>
              </a:pPr>
              <a:t>9/26/22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noProof="0"/>
              <a:t>Click to edit Master text styles</a:t>
            </a:r>
          </a:p>
          <a:p>
            <a:pPr lvl="1"/>
            <a:r>
              <a:rPr lang="de-CH" noProof="0"/>
              <a:t>Second level</a:t>
            </a:r>
          </a:p>
          <a:p>
            <a:pPr lvl="2"/>
            <a:r>
              <a:rPr lang="de-CH" noProof="0"/>
              <a:t>Third level</a:t>
            </a:r>
          </a:p>
          <a:p>
            <a:pPr lvl="3"/>
            <a:r>
              <a:rPr lang="de-CH" noProof="0"/>
              <a:t>Fourth level</a:t>
            </a:r>
          </a:p>
          <a:p>
            <a:pPr lvl="4"/>
            <a:r>
              <a:rPr lang="de-CH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89B7752-C77B-954D-9024-CF9C35716B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86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4A0C288-A227-6145-9CAE-766B463BC34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E0907F9-DE9F-BC41-B36C-72C01DF43AFF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10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82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FF342A-3D03-E540-A1FF-638118F7EAD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E0907F9-DE9F-BC41-B36C-72C01DF43AFF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12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58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FF3D687-BE1C-2940-BB2F-E623398D72B5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E0907F9-DE9F-BC41-B36C-72C01DF43AFF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18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59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E0907F9-DE9F-BC41-B36C-72C01DF43AFF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20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3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4A0C288-A227-6145-9CAE-766B463BC34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2198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FF342A-3D03-E540-A1FF-638118F7EAD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FF342A-3D03-E540-A1FF-638118F7EAD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0080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9B7752-C77B-954D-9024-CF9C35716BA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31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9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42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429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158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4A0C288-A227-6145-9CAE-766B463BC34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23100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18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8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8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0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22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3773534-C158-D64C-BA52-77EEA65362E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85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378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65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E0907F9-DE9F-BC41-B36C-72C01DF43AFF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37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10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E0907F9-DE9F-BC41-B36C-72C01DF43AFF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38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927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E0907F9-DE9F-BC41-B36C-72C01DF43AFF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39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09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E0907F9-DE9F-BC41-B36C-72C01DF43AFF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40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8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3773534-C158-D64C-BA52-77EEA65362E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FF342A-3D03-E540-A1FF-638118F7EAD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FF342A-3D03-E540-A1FF-638118F7EAD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FF342A-3D03-E540-A1FF-638118F7EAD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9203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FF342A-3D03-E540-A1FF-638118F7EAD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FF342A-3D03-E540-A1FF-638118F7EAD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54B69-81E5-2A45-B7C6-C0FC2101BA5E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2FA9F-9DF2-1A4C-8229-09B0F22F44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3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4D95B-936D-6D49-B65E-D52C089E1042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A8710-8233-C842-98A3-587A3076E8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2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A44BF-EDF1-AA4A-8AF7-C2FEC71CBC6E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DE9EF-ADBE-5C4D-AB19-806AF3A11D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2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E51C6-3618-BD46-AE79-67225494F355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D4AD3-40E0-D84D-86E8-7257B64BDD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9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90742-1729-B840-839F-19830FB3670F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0B0C0-7C05-1544-9119-DBD0F3F177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5A1DB-6899-8B47-8002-ECA6C5595975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DD2EB-41E7-7149-AA14-D87228CE58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3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83889-B896-7742-976F-55F44A6427F7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E6770-7899-1D4F-8654-C3F2E04D34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9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78F7A-8F99-4E4A-8FC4-7354C9D10C8A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FBF6-5BCF-FE42-8DE7-650D562B32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4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D924B-AB85-8544-B532-097D3E9209A1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F3AFE-6919-8849-9474-557A7D6C96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4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460F2-830E-D84A-A62D-D236EB56389F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00FE3-0E80-344D-9E96-FBD68C83F7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0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81D5A-1060-0C4D-AD5F-F7E72713A5D0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68C9F-928B-CA49-BE59-4F8CA60717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5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231A19-43AD-9D46-B64B-65FD761EDF14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8DA2D2-436B-8A4B-98D7-B896E3F33E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tiff"/><Relationship Id="rId7" Type="http://schemas.openxmlformats.org/officeDocument/2006/relationships/image" Target="../media/image31.png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png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7rel-XigS9XZC6VTc0b30PYGt2Xo29wCDRi6otIkqwU/edit?usp=shar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Relationship Id="rId9" Type="http://schemas.openxmlformats.org/officeDocument/2006/relationships/image" Target="../media/image49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20.tiff"/><Relationship Id="rId4" Type="http://schemas.openxmlformats.org/officeDocument/2006/relationships/image" Target="../media/image55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.tiff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Relationship Id="rId9" Type="http://schemas.openxmlformats.org/officeDocument/2006/relationships/image" Target="../media/image5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73.tiff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21.tiff"/><Relationship Id="rId4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tiff"/><Relationship Id="rId4" Type="http://schemas.openxmlformats.org/officeDocument/2006/relationships/image" Target="../media/image75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0846" y="3250999"/>
            <a:ext cx="3027364" cy="309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4"/>
          <p:cNvSpPr>
            <a:spLocks noChangeArrowheads="1"/>
          </p:cNvSpPr>
          <p:nvPr/>
        </p:nvSpPr>
        <p:spPr bwMode="auto">
          <a:xfrm>
            <a:off x="253996" y="207840"/>
            <a:ext cx="8385175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800" b="1" dirty="0">
                <a:solidFill>
                  <a:srgbClr val="0000FF"/>
                </a:solidFill>
              </a:rPr>
              <a:t>‘Sequence a Genome’ (SAGE)</a:t>
            </a:r>
          </a:p>
          <a:p>
            <a:pPr algn="ctr">
              <a:spcBef>
                <a:spcPts val="600"/>
              </a:spcBef>
            </a:pPr>
            <a:r>
              <a:rPr lang="en-US" altLang="ja-JP" sz="3200" b="1" dirty="0"/>
              <a:t>Master Molecular Life Sciences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97" y="3737909"/>
            <a:ext cx="2534191" cy="21033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2488" y="2887934"/>
            <a:ext cx="1880871" cy="3551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4034" y="6439137"/>
            <a:ext cx="107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9597" y="6439137"/>
            <a:ext cx="124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Annotation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82129" y="643913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272423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Arrow 4"/>
          <p:cNvSpPr/>
          <p:nvPr/>
        </p:nvSpPr>
        <p:spPr>
          <a:xfrm>
            <a:off x="2829663" y="4457393"/>
            <a:ext cx="184945" cy="72741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6483694" y="4457393"/>
            <a:ext cx="184945" cy="72741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54005" y="1750193"/>
            <a:ext cx="6185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Philipp Engel 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Department of Fundamental Microbiology, UNIL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59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78CD1C-16A7-0545-9B01-7B0CB29DBF29}"/>
              </a:ext>
            </a:extLst>
          </p:cNvPr>
          <p:cNvGrpSpPr/>
          <p:nvPr/>
        </p:nvGrpSpPr>
        <p:grpSpPr>
          <a:xfrm>
            <a:off x="106578" y="1804067"/>
            <a:ext cx="3293361" cy="1891146"/>
            <a:chOff x="106578" y="1804067"/>
            <a:chExt cx="3293361" cy="1891146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963A523B-3A5F-C940-81B4-4D009BA654EF}"/>
                </a:ext>
              </a:extLst>
            </p:cNvPr>
            <p:cNvSpPr/>
            <p:nvPr/>
          </p:nvSpPr>
          <p:spPr>
            <a:xfrm rot="10800000">
              <a:off x="106578" y="1804067"/>
              <a:ext cx="2594030" cy="1891146"/>
            </a:xfrm>
            <a:prstGeom prst="trapezoid">
              <a:avLst>
                <a:gd name="adj" fmla="val 2822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B785B62-07A1-AC4F-94E2-DF3A19631AF1}"/>
                </a:ext>
              </a:extLst>
            </p:cNvPr>
            <p:cNvSpPr txBox="1"/>
            <p:nvPr/>
          </p:nvSpPr>
          <p:spPr>
            <a:xfrm>
              <a:off x="393285" y="1946282"/>
              <a:ext cx="20680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3350" indent="-133350">
                <a:buFont typeface="Arial"/>
                <a:buChar char="•"/>
              </a:pPr>
              <a:r>
                <a:rPr lang="en-US"/>
                <a:t>Command line</a:t>
              </a:r>
            </a:p>
            <a:p>
              <a:pPr marL="133350" indent="-133350">
                <a:buFont typeface="Arial"/>
                <a:buChar char="•"/>
              </a:pPr>
              <a:r>
                <a:rPr lang="en-US"/>
                <a:t>Scripting</a:t>
              </a:r>
            </a:p>
            <a:p>
              <a:pPr marL="133350" indent="-133350">
                <a:buFont typeface="Arial"/>
                <a:buChar char="•"/>
              </a:pPr>
              <a:r>
                <a:rPr lang="en-US"/>
                <a:t>High performance</a:t>
              </a:r>
            </a:p>
            <a:p>
              <a:r>
                <a:rPr lang="en-US"/>
                <a:t>   computing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C3BFAA-97EE-B643-8F8A-191AD157D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6969" y="2942395"/>
              <a:ext cx="1682970" cy="489792"/>
            </a:xfrm>
            <a:prstGeom prst="rect">
              <a:avLst/>
            </a:prstGeom>
          </p:spPr>
        </p:pic>
      </p:grpSp>
      <p:sp>
        <p:nvSpPr>
          <p:cNvPr id="61" name="Trapezoid 60">
            <a:extLst>
              <a:ext uri="{FF2B5EF4-FFF2-40B4-BE49-F238E27FC236}">
                <a16:creationId xmlns:a16="http://schemas.microsoft.com/office/drawing/2014/main" id="{8406D09D-88E3-054B-83E4-CA4961AB7FD9}"/>
              </a:ext>
            </a:extLst>
          </p:cNvPr>
          <p:cNvSpPr/>
          <p:nvPr/>
        </p:nvSpPr>
        <p:spPr>
          <a:xfrm>
            <a:off x="4481955" y="3703521"/>
            <a:ext cx="2091053" cy="2482308"/>
          </a:xfrm>
          <a:prstGeom prst="trapezoid">
            <a:avLst>
              <a:gd name="adj" fmla="val 282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apezoid 49">
            <a:extLst>
              <a:ext uri="{FF2B5EF4-FFF2-40B4-BE49-F238E27FC236}">
                <a16:creationId xmlns:a16="http://schemas.microsoft.com/office/drawing/2014/main" id="{35C8CCF9-99EE-614D-BAB0-E74387C7D571}"/>
              </a:ext>
            </a:extLst>
          </p:cNvPr>
          <p:cNvSpPr/>
          <p:nvPr/>
        </p:nvSpPr>
        <p:spPr>
          <a:xfrm rot="10800000">
            <a:off x="3030003" y="1812400"/>
            <a:ext cx="2438027" cy="1891146"/>
          </a:xfrm>
          <a:prstGeom prst="trapezoid">
            <a:avLst>
              <a:gd name="adj" fmla="val 282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apezoid 54">
            <a:extLst>
              <a:ext uri="{FF2B5EF4-FFF2-40B4-BE49-F238E27FC236}">
                <a16:creationId xmlns:a16="http://schemas.microsoft.com/office/drawing/2014/main" id="{DF73F20B-798E-7645-B08D-140F646ACFCD}"/>
              </a:ext>
            </a:extLst>
          </p:cNvPr>
          <p:cNvSpPr/>
          <p:nvPr/>
        </p:nvSpPr>
        <p:spPr>
          <a:xfrm>
            <a:off x="1298560" y="3703521"/>
            <a:ext cx="3028208" cy="2482308"/>
          </a:xfrm>
          <a:prstGeom prst="trapezoid">
            <a:avLst>
              <a:gd name="adj" fmla="val 282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763C1D-1794-6340-8A3B-8F3B27F8F9E5}"/>
              </a:ext>
            </a:extLst>
          </p:cNvPr>
          <p:cNvCxnSpPr/>
          <p:nvPr/>
        </p:nvCxnSpPr>
        <p:spPr>
          <a:xfrm>
            <a:off x="0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35" name="Rectangle 4">
            <a:extLst>
              <a:ext uri="{FF2B5EF4-FFF2-40B4-BE49-F238E27FC236}">
                <a16:creationId xmlns:a16="http://schemas.microsoft.com/office/drawing/2014/main" id="{EF0C0E06-1646-924E-B393-937EFC86D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97" y="184299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/>
              <a:t>SAGE I timeline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1551" y="6394314"/>
            <a:ext cx="2133600" cy="365125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id="{DB755E5B-9B08-B544-BC7B-41FC24876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86" y="1191190"/>
            <a:ext cx="36327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7</a:t>
            </a:r>
            <a:r>
              <a:rPr lang="en-US" b="1" baseline="30000"/>
              <a:t>th</a:t>
            </a:r>
            <a:r>
              <a:rPr lang="en-US" b="1"/>
              <a:t> semester: </a:t>
            </a:r>
            <a:r>
              <a:rPr lang="en-US"/>
              <a:t>9 sessions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501686D-76FF-E549-AF77-99E08DAD24BA}"/>
              </a:ext>
            </a:extLst>
          </p:cNvPr>
          <p:cNvCxnSpPr/>
          <p:nvPr/>
        </p:nvCxnSpPr>
        <p:spPr>
          <a:xfrm>
            <a:off x="588103" y="3696823"/>
            <a:ext cx="78084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F85D399-4C9C-A041-93A5-4563DA8AF097}"/>
              </a:ext>
            </a:extLst>
          </p:cNvPr>
          <p:cNvSpPr/>
          <p:nvPr/>
        </p:nvSpPr>
        <p:spPr>
          <a:xfrm>
            <a:off x="5643216" y="3082148"/>
            <a:ext cx="319887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708A914-604D-C144-9473-59A86F7FCD4E}"/>
              </a:ext>
            </a:extLst>
          </p:cNvPr>
          <p:cNvSpPr txBox="1"/>
          <p:nvPr/>
        </p:nvSpPr>
        <p:spPr>
          <a:xfrm>
            <a:off x="6047067" y="26659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half day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AF49A15-D6D1-874A-A553-78D548448064}"/>
              </a:ext>
            </a:extLst>
          </p:cNvPr>
          <p:cNvSpPr txBox="1"/>
          <p:nvPr/>
        </p:nvSpPr>
        <p:spPr>
          <a:xfrm>
            <a:off x="6047067" y="2998728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full day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A9A9BB-870F-FB4F-A31F-4718E1CC9F51}"/>
              </a:ext>
            </a:extLst>
          </p:cNvPr>
          <p:cNvSpPr/>
          <p:nvPr/>
        </p:nvSpPr>
        <p:spPr>
          <a:xfrm>
            <a:off x="5805674" y="2746474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Down Arrow 125">
            <a:extLst>
              <a:ext uri="{FF2B5EF4-FFF2-40B4-BE49-F238E27FC236}">
                <a16:creationId xmlns:a16="http://schemas.microsoft.com/office/drawing/2014/main" id="{E990F98A-ABAE-6246-83D3-4E6C9FEEFC9E}"/>
              </a:ext>
            </a:extLst>
          </p:cNvPr>
          <p:cNvSpPr/>
          <p:nvPr/>
        </p:nvSpPr>
        <p:spPr>
          <a:xfrm>
            <a:off x="7798351" y="2886110"/>
            <a:ext cx="540622" cy="705815"/>
          </a:xfrm>
          <a:prstGeom prst="downArrow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BB99E44-1418-9940-B19B-6774D6F46F7A}"/>
              </a:ext>
            </a:extLst>
          </p:cNvPr>
          <p:cNvSpPr txBox="1"/>
          <p:nvPr/>
        </p:nvSpPr>
        <p:spPr>
          <a:xfrm>
            <a:off x="7468122" y="2485290"/>
            <a:ext cx="121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Oral exam!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A641E1A-ACA4-FB4E-A27D-35C5AF39B932}"/>
              </a:ext>
            </a:extLst>
          </p:cNvPr>
          <p:cNvSpPr/>
          <p:nvPr/>
        </p:nvSpPr>
        <p:spPr>
          <a:xfrm>
            <a:off x="740027" y="3566564"/>
            <a:ext cx="284576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9B016-DAE4-2046-83ED-59B3A1665D03}"/>
              </a:ext>
            </a:extLst>
          </p:cNvPr>
          <p:cNvSpPr/>
          <p:nvPr/>
        </p:nvSpPr>
        <p:spPr>
          <a:xfrm>
            <a:off x="1286260" y="3566564"/>
            <a:ext cx="341712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F1E10F7-4117-8642-BAC5-9E5DC280C1D6}"/>
              </a:ext>
            </a:extLst>
          </p:cNvPr>
          <p:cNvSpPr/>
          <p:nvPr/>
        </p:nvSpPr>
        <p:spPr>
          <a:xfrm>
            <a:off x="1817374" y="3566564"/>
            <a:ext cx="341712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197B694-37EC-4F48-8C0B-FCC72F321F8A}"/>
              </a:ext>
            </a:extLst>
          </p:cNvPr>
          <p:cNvSpPr/>
          <p:nvPr/>
        </p:nvSpPr>
        <p:spPr>
          <a:xfrm>
            <a:off x="4003041" y="3566564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C4C3DD4-77FF-E646-9A7E-04FB373C54FD}"/>
              </a:ext>
            </a:extLst>
          </p:cNvPr>
          <p:cNvSpPr/>
          <p:nvPr/>
        </p:nvSpPr>
        <p:spPr>
          <a:xfrm>
            <a:off x="4538743" y="3566564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BC0BFE9-C816-F846-87E9-1EB9ED93FDA3}"/>
              </a:ext>
            </a:extLst>
          </p:cNvPr>
          <p:cNvSpPr/>
          <p:nvPr/>
        </p:nvSpPr>
        <p:spPr>
          <a:xfrm>
            <a:off x="5093543" y="3566564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E4A43B5-A1D9-3847-A00E-783EC30E5C3F}"/>
              </a:ext>
            </a:extLst>
          </p:cNvPr>
          <p:cNvSpPr/>
          <p:nvPr/>
        </p:nvSpPr>
        <p:spPr>
          <a:xfrm>
            <a:off x="5680045" y="3566564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ED10D92-55AB-0C4C-8241-D3F541B14C57}"/>
              </a:ext>
            </a:extLst>
          </p:cNvPr>
          <p:cNvSpPr txBox="1"/>
          <p:nvPr/>
        </p:nvSpPr>
        <p:spPr>
          <a:xfrm>
            <a:off x="653429" y="380137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27.9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DC073C3-40E3-5943-B200-57DF666E9C67}"/>
              </a:ext>
            </a:extLst>
          </p:cNvPr>
          <p:cNvSpPr txBox="1"/>
          <p:nvPr/>
        </p:nvSpPr>
        <p:spPr>
          <a:xfrm>
            <a:off x="1183025" y="380137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29.9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929674E-54B3-C445-832F-75A51441F556}"/>
              </a:ext>
            </a:extLst>
          </p:cNvPr>
          <p:cNvSpPr txBox="1"/>
          <p:nvPr/>
        </p:nvSpPr>
        <p:spPr>
          <a:xfrm>
            <a:off x="1731029" y="380137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4.10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6AF0007-5CBE-8141-8638-B786CEDD53B8}"/>
              </a:ext>
            </a:extLst>
          </p:cNvPr>
          <p:cNvSpPr txBox="1"/>
          <p:nvPr/>
        </p:nvSpPr>
        <p:spPr>
          <a:xfrm>
            <a:off x="3823104" y="380137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8.11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D4FB0BE-9931-A844-8FE0-70B88F551E89}"/>
              </a:ext>
            </a:extLst>
          </p:cNvPr>
          <p:cNvSpPr txBox="1"/>
          <p:nvPr/>
        </p:nvSpPr>
        <p:spPr>
          <a:xfrm>
            <a:off x="4343211" y="3801375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15.11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F09882C-0AFD-4F41-8EC7-A377F11DD498}"/>
              </a:ext>
            </a:extLst>
          </p:cNvPr>
          <p:cNvSpPr txBox="1"/>
          <p:nvPr/>
        </p:nvSpPr>
        <p:spPr>
          <a:xfrm>
            <a:off x="4891704" y="3801375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22.11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E045722-9169-4A4D-8BDA-CA752F755644}"/>
              </a:ext>
            </a:extLst>
          </p:cNvPr>
          <p:cNvSpPr txBox="1"/>
          <p:nvPr/>
        </p:nvSpPr>
        <p:spPr>
          <a:xfrm>
            <a:off x="5495095" y="3801375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29.11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0A7BAD-882A-2242-A41E-B33EB31E560D}"/>
              </a:ext>
            </a:extLst>
          </p:cNvPr>
          <p:cNvSpPr txBox="1"/>
          <p:nvPr/>
        </p:nvSpPr>
        <p:spPr>
          <a:xfrm>
            <a:off x="1698067" y="4609370"/>
            <a:ext cx="2316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buFont typeface="Arial"/>
              <a:buChar char="•"/>
            </a:pPr>
            <a:r>
              <a:rPr lang="en-US"/>
              <a:t>Illumina sequence </a:t>
            </a:r>
          </a:p>
          <a:p>
            <a:pPr>
              <a:tabLst>
                <a:tab pos="212725" algn="l"/>
              </a:tabLst>
            </a:pPr>
            <a:r>
              <a:rPr lang="en-US"/>
              <a:t>	 data processing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12725" algn="l"/>
              </a:tabLst>
            </a:pPr>
            <a:r>
              <a:rPr lang="en-US"/>
              <a:t>Genome assembly and analysis</a:t>
            </a:r>
          </a:p>
          <a:p>
            <a:pPr>
              <a:tabLst>
                <a:tab pos="212725" algn="l"/>
              </a:tabLst>
            </a:pP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67D4A3-096E-6C4A-BFBA-B17ED87D8F75}"/>
              </a:ext>
            </a:extLst>
          </p:cNvPr>
          <p:cNvSpPr/>
          <p:nvPr/>
        </p:nvSpPr>
        <p:spPr>
          <a:xfrm>
            <a:off x="2365532" y="3574872"/>
            <a:ext cx="341712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2A2C6-EA75-2043-824B-238C984DFB5B}"/>
              </a:ext>
            </a:extLst>
          </p:cNvPr>
          <p:cNvSpPr txBox="1"/>
          <p:nvPr/>
        </p:nvSpPr>
        <p:spPr>
          <a:xfrm>
            <a:off x="2252666" y="380667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11.10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8C74D3-D602-9444-AB2C-0065A59D25E5}"/>
              </a:ext>
            </a:extLst>
          </p:cNvPr>
          <p:cNvSpPr/>
          <p:nvPr/>
        </p:nvSpPr>
        <p:spPr>
          <a:xfrm>
            <a:off x="3329922" y="3566655"/>
            <a:ext cx="341712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02DF35-B758-C74B-A5FC-F9C7D839A385}"/>
              </a:ext>
            </a:extLst>
          </p:cNvPr>
          <p:cNvSpPr txBox="1"/>
          <p:nvPr/>
        </p:nvSpPr>
        <p:spPr>
          <a:xfrm>
            <a:off x="3229423" y="379754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8A0C21-6009-D14A-B2AB-663F28DE9903}"/>
              </a:ext>
            </a:extLst>
          </p:cNvPr>
          <p:cNvSpPr txBox="1"/>
          <p:nvPr/>
        </p:nvSpPr>
        <p:spPr>
          <a:xfrm>
            <a:off x="3485617" y="1945128"/>
            <a:ext cx="206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indent="-133350">
              <a:buFont typeface="Arial"/>
              <a:buChar char="•"/>
            </a:pPr>
            <a:r>
              <a:rPr lang="en-US"/>
              <a:t>Nanopore sequencing</a:t>
            </a:r>
          </a:p>
          <a:p>
            <a:pPr marL="133350" indent="-133350">
              <a:buFont typeface="Arial"/>
              <a:buChar char="•"/>
            </a:pPr>
            <a:r>
              <a:rPr lang="en-US"/>
              <a:t>Generating complete genomes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FB288-6E45-EF4F-A6F1-9F627B81C0E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2996" y="5641830"/>
            <a:ext cx="1478755" cy="767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73FDAC-EFE0-9047-83F6-CC5859DCC1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269" y="1285462"/>
            <a:ext cx="1787549" cy="93649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D9AB104-5FC5-4540-BC17-9E3D5D65207A}"/>
              </a:ext>
            </a:extLst>
          </p:cNvPr>
          <p:cNvSpPr txBox="1"/>
          <p:nvPr/>
        </p:nvSpPr>
        <p:spPr>
          <a:xfrm>
            <a:off x="6421725" y="3844958"/>
            <a:ext cx="169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Christmas break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26796F-CBDA-3048-96A8-9CDE96BDD2F7}"/>
              </a:ext>
            </a:extLst>
          </p:cNvPr>
          <p:cNvSpPr/>
          <p:nvPr/>
        </p:nvSpPr>
        <p:spPr>
          <a:xfrm>
            <a:off x="7395592" y="3566564"/>
            <a:ext cx="278269" cy="26560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63E5F1-83DF-414F-BB84-497B2CCEF36A}"/>
              </a:ext>
            </a:extLst>
          </p:cNvPr>
          <p:cNvSpPr txBox="1"/>
          <p:nvPr/>
        </p:nvSpPr>
        <p:spPr>
          <a:xfrm>
            <a:off x="4847467" y="4441059"/>
            <a:ext cx="1617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212725" algn="l"/>
              </a:tabLst>
            </a:pPr>
            <a:r>
              <a:rPr lang="en-US"/>
              <a:t>Genome quality check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12725" algn="l"/>
              </a:tabLst>
            </a:pPr>
            <a:r>
              <a:rPr lang="en-US"/>
              <a:t>Genome 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661F19-A686-4F46-BB2F-26B37D0BAA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9962" y="4668836"/>
            <a:ext cx="1421853" cy="12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0" grpId="0" animBg="1"/>
      <p:bldP spid="55" grpId="0" animBg="1"/>
      <p:bldP spid="56" grpId="0"/>
      <p:bldP spid="5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BE2DC-1B79-6D4C-9504-15DC6F37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1074488"/>
            <a:ext cx="9144000" cy="502335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87338" y="117475"/>
            <a:ext cx="838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/>
              <a:t>Detailed schedule - SAGE 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5395" y="6131631"/>
            <a:ext cx="83553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Schedule can be found on google spreadsheets!</a:t>
            </a:r>
          </a:p>
          <a:p>
            <a:r>
              <a:rPr lang="en-US" sz="1400" u="sng" dirty="0"/>
              <a:t>https://</a:t>
            </a:r>
            <a:r>
              <a:rPr lang="en-US" sz="1400" u="sng" dirty="0" err="1"/>
              <a:t>docs.google.com</a:t>
            </a:r>
            <a:r>
              <a:rPr lang="en-US" sz="1400" u="sng" dirty="0"/>
              <a:t>/spreadsheets/d/17rel-XigS9XZC6VTc0b30PYGt2Xo29wCDRi6otIkqwU/</a:t>
            </a:r>
            <a:r>
              <a:rPr lang="en-US" sz="1400" u="sng" dirty="0" err="1"/>
              <a:t>edit?usp</a:t>
            </a:r>
            <a:r>
              <a:rPr lang="en-US" sz="1400" u="sng" dirty="0"/>
              <a:t>=sharing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1C0D8F-0B96-AC4C-92AD-117C37138779}"/>
              </a:ext>
            </a:extLst>
          </p:cNvPr>
          <p:cNvGrpSpPr/>
          <p:nvPr/>
        </p:nvGrpSpPr>
        <p:grpSpPr>
          <a:xfrm>
            <a:off x="5794390" y="1521277"/>
            <a:ext cx="2940148" cy="2082352"/>
            <a:chOff x="5345723" y="-1167618"/>
            <a:chExt cx="2940148" cy="208235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BBB3F8F-5FA0-3941-B081-C9F9929EE9C0}"/>
                </a:ext>
              </a:extLst>
            </p:cNvPr>
            <p:cNvSpPr/>
            <p:nvPr/>
          </p:nvSpPr>
          <p:spPr>
            <a:xfrm>
              <a:off x="5345723" y="-1167618"/>
              <a:ext cx="2940148" cy="208235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803C7B-BCFD-D146-BB10-B28E270E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2191" y="-936540"/>
              <a:ext cx="2107809" cy="14052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D0973E-D774-6E41-9E2B-3324F87B3048}"/>
                </a:ext>
              </a:extLst>
            </p:cNvPr>
            <p:cNvSpPr txBox="1"/>
            <p:nvPr/>
          </p:nvSpPr>
          <p:spPr>
            <a:xfrm>
              <a:off x="5543086" y="440531"/>
              <a:ext cx="2503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Alban </a:t>
              </a:r>
              <a:r>
                <a:rPr lang="en-US" err="1"/>
                <a:t>Ramette</a:t>
              </a:r>
              <a:r>
                <a:rPr lang="en-US"/>
                <a:t>, Uni Bern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294D6B-9E57-424A-9761-49ADFF071252}"/>
              </a:ext>
            </a:extLst>
          </p:cNvPr>
          <p:cNvGrpSpPr/>
          <p:nvPr/>
        </p:nvGrpSpPr>
        <p:grpSpPr>
          <a:xfrm>
            <a:off x="3719392" y="3788751"/>
            <a:ext cx="2940148" cy="2377107"/>
            <a:chOff x="3719392" y="3788751"/>
            <a:chExt cx="2940148" cy="237710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4F6530-AA40-5045-9DD2-3F82CF2C136B}"/>
                </a:ext>
              </a:extLst>
            </p:cNvPr>
            <p:cNvGrpSpPr/>
            <p:nvPr/>
          </p:nvGrpSpPr>
          <p:grpSpPr>
            <a:xfrm>
              <a:off x="3719392" y="3788751"/>
              <a:ext cx="2940148" cy="2377107"/>
              <a:chOff x="5345723" y="-1167619"/>
              <a:chExt cx="2940148" cy="2377107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A851B16-CE47-F446-BE12-243D70F7327B}"/>
                  </a:ext>
                </a:extLst>
              </p:cNvPr>
              <p:cNvSpPr/>
              <p:nvPr/>
            </p:nvSpPr>
            <p:spPr>
              <a:xfrm>
                <a:off x="5345723" y="-1167619"/>
                <a:ext cx="2940148" cy="237710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55AC1E-3F1D-914F-9C53-E0727A4B285D}"/>
                  </a:ext>
                </a:extLst>
              </p:cNvPr>
              <p:cNvSpPr txBox="1"/>
              <p:nvPr/>
            </p:nvSpPr>
            <p:spPr>
              <a:xfrm>
                <a:off x="5753805" y="544489"/>
                <a:ext cx="22027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Julien Marquis, </a:t>
                </a:r>
              </a:p>
              <a:p>
                <a:r>
                  <a:rPr lang="en-US" dirty="0"/>
                  <a:t>Genome facility, UNIL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8745ADA-C4DD-C942-A3F6-21461B803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304" t="6191" r="23782" b="40053"/>
            <a:stretch/>
          </p:blipFill>
          <p:spPr>
            <a:xfrm>
              <a:off x="4127474" y="3984980"/>
              <a:ext cx="1392701" cy="1539186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054EA7A-0057-D744-BDF5-2FEADCB3836F}"/>
              </a:ext>
            </a:extLst>
          </p:cNvPr>
          <p:cNvSpPr/>
          <p:nvPr/>
        </p:nvSpPr>
        <p:spPr>
          <a:xfrm>
            <a:off x="1533360" y="2459306"/>
            <a:ext cx="904461" cy="53689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4FEB04-601B-C64E-BEAA-2EBA7609EA60}"/>
              </a:ext>
            </a:extLst>
          </p:cNvPr>
          <p:cNvSpPr/>
          <p:nvPr/>
        </p:nvSpPr>
        <p:spPr>
          <a:xfrm>
            <a:off x="4215432" y="1630623"/>
            <a:ext cx="913087" cy="42677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4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763C1D-1794-6340-8A3B-8F3B27F8F9E5}"/>
              </a:ext>
            </a:extLst>
          </p:cNvPr>
          <p:cNvCxnSpPr/>
          <p:nvPr/>
        </p:nvCxnSpPr>
        <p:spPr>
          <a:xfrm>
            <a:off x="0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35" name="Rectangle 4">
            <a:extLst>
              <a:ext uri="{FF2B5EF4-FFF2-40B4-BE49-F238E27FC236}">
                <a16:creationId xmlns:a16="http://schemas.microsoft.com/office/drawing/2014/main" id="{EF0C0E06-1646-924E-B393-937EFC86D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97" y="184299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/>
              <a:t>Outlook 8</a:t>
            </a:r>
            <a:r>
              <a:rPr lang="en-US" altLang="en-US" sz="3200" b="1" baseline="30000"/>
              <a:t>th</a:t>
            </a:r>
            <a:r>
              <a:rPr lang="en-US" altLang="en-US" sz="3200" b="1"/>
              <a:t> semester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id="{DB755E5B-9B08-B544-BC7B-41FC24876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50" y="1522893"/>
            <a:ext cx="13115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/>
              <a:t>SAGE II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E1A9AF-AE5D-2F45-8C67-340DD65079DC}"/>
              </a:ext>
            </a:extLst>
          </p:cNvPr>
          <p:cNvSpPr/>
          <p:nvPr/>
        </p:nvSpPr>
        <p:spPr>
          <a:xfrm>
            <a:off x="4463928" y="3563942"/>
            <a:ext cx="3624642" cy="1534174"/>
          </a:xfrm>
          <a:prstGeom prst="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266E1F-E71D-594E-B215-9C5FF24738C0}"/>
              </a:ext>
            </a:extLst>
          </p:cNvPr>
          <p:cNvCxnSpPr/>
          <p:nvPr/>
        </p:nvCxnSpPr>
        <p:spPr>
          <a:xfrm>
            <a:off x="878322" y="3924230"/>
            <a:ext cx="78084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30">
            <a:extLst>
              <a:ext uri="{FF2B5EF4-FFF2-40B4-BE49-F238E27FC236}">
                <a16:creationId xmlns:a16="http://schemas.microsoft.com/office/drawing/2014/main" id="{0ABA90D2-D901-EB42-8BCB-515A6D8D5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16" y="2831692"/>
            <a:ext cx="19867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8</a:t>
            </a:r>
            <a:r>
              <a:rPr lang="en-US" b="1" baseline="30000"/>
              <a:t>th</a:t>
            </a:r>
            <a:r>
              <a:rPr lang="en-US" b="1"/>
              <a:t> semester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22C4C1-2A6B-114A-86EA-952E0B1F9FE3}"/>
              </a:ext>
            </a:extLst>
          </p:cNvPr>
          <p:cNvSpPr/>
          <p:nvPr/>
        </p:nvSpPr>
        <p:spPr>
          <a:xfrm>
            <a:off x="5328574" y="3799021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AA0F3-70DB-8147-AE95-8AB7CB1B02F7}"/>
              </a:ext>
            </a:extLst>
          </p:cNvPr>
          <p:cNvSpPr/>
          <p:nvPr/>
        </p:nvSpPr>
        <p:spPr>
          <a:xfrm>
            <a:off x="5845269" y="3799021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C0BA5E-B8CF-E344-8201-61132114EA5F}"/>
              </a:ext>
            </a:extLst>
          </p:cNvPr>
          <p:cNvSpPr/>
          <p:nvPr/>
        </p:nvSpPr>
        <p:spPr>
          <a:xfrm>
            <a:off x="6314223" y="3799021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D691C5-0BC7-314A-80E3-4C3D20DCE281}"/>
              </a:ext>
            </a:extLst>
          </p:cNvPr>
          <p:cNvSpPr/>
          <p:nvPr/>
        </p:nvSpPr>
        <p:spPr>
          <a:xfrm>
            <a:off x="6767442" y="3793228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4DA853-61D3-B54B-9E6B-A2BF4F52234D}"/>
              </a:ext>
            </a:extLst>
          </p:cNvPr>
          <p:cNvSpPr/>
          <p:nvPr/>
        </p:nvSpPr>
        <p:spPr>
          <a:xfrm>
            <a:off x="7284137" y="3793228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77864CB-DDD4-2C49-BD6C-E1980A0B64A8}"/>
              </a:ext>
            </a:extLst>
          </p:cNvPr>
          <p:cNvSpPr/>
          <p:nvPr/>
        </p:nvSpPr>
        <p:spPr>
          <a:xfrm>
            <a:off x="7753091" y="3793228"/>
            <a:ext cx="157429" cy="257298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D1F6C20-A2EF-0941-AF72-08D8FCDF26CB}"/>
              </a:ext>
            </a:extLst>
          </p:cNvPr>
          <p:cNvSpPr/>
          <p:nvPr/>
        </p:nvSpPr>
        <p:spPr>
          <a:xfrm>
            <a:off x="4801892" y="3799021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510B80-3953-6247-8A55-05C6B570D314}"/>
              </a:ext>
            </a:extLst>
          </p:cNvPr>
          <p:cNvSpPr txBox="1"/>
          <p:nvPr/>
        </p:nvSpPr>
        <p:spPr>
          <a:xfrm>
            <a:off x="4728684" y="4150038"/>
            <a:ext cx="303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Community-wide analyses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Metagenomics  sequencing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917127C4-62B9-DE44-9651-40328174332F}"/>
              </a:ext>
            </a:extLst>
          </p:cNvPr>
          <p:cNvSpPr/>
          <p:nvPr/>
        </p:nvSpPr>
        <p:spPr>
          <a:xfrm>
            <a:off x="7547948" y="3045429"/>
            <a:ext cx="540622" cy="705815"/>
          </a:xfrm>
          <a:prstGeom prst="downArrow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6D84B0-D55A-4B49-AF7B-A066FDAE1C55}"/>
              </a:ext>
            </a:extLst>
          </p:cNvPr>
          <p:cNvSpPr txBox="1"/>
          <p:nvPr/>
        </p:nvSpPr>
        <p:spPr>
          <a:xfrm>
            <a:off x="7217719" y="2644609"/>
            <a:ext cx="138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Presentation</a:t>
            </a: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A4B4BC4F-6D4C-024D-BD6F-E69DCC78D5B1}"/>
              </a:ext>
            </a:extLst>
          </p:cNvPr>
          <p:cNvSpPr/>
          <p:nvPr/>
        </p:nvSpPr>
        <p:spPr>
          <a:xfrm>
            <a:off x="8088570" y="3325143"/>
            <a:ext cx="540622" cy="505366"/>
          </a:xfrm>
          <a:prstGeom prst="downArrow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628F32-994A-AA41-B050-E03C483AF2C0}"/>
              </a:ext>
            </a:extLst>
          </p:cNvPr>
          <p:cNvSpPr txBox="1"/>
          <p:nvPr/>
        </p:nvSpPr>
        <p:spPr>
          <a:xfrm>
            <a:off x="7979105" y="292432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22BA4-EF84-4046-A1F8-9ED6E34DF03A}"/>
              </a:ext>
            </a:extLst>
          </p:cNvPr>
          <p:cNvSpPr txBox="1"/>
          <p:nvPr/>
        </p:nvSpPr>
        <p:spPr>
          <a:xfrm>
            <a:off x="4454938" y="318271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April-June</a:t>
            </a:r>
          </a:p>
        </p:txBody>
      </p:sp>
    </p:spTree>
    <p:extLst>
      <p:ext uri="{BB962C8B-B14F-4D97-AF65-F5344CB8AC3E}">
        <p14:creationId xmlns:p14="http://schemas.microsoft.com/office/powerpoint/2010/main" val="3209811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182880" y="1437640"/>
            <a:ext cx="9113700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This course is different from others!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Training-through-research: no “cook book” teaching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Every two years a new research topic:</a:t>
            </a:r>
          </a:p>
          <a:p>
            <a:pPr lvl="1">
              <a:spcAft>
                <a:spcPts val="600"/>
              </a:spcAft>
              <a:buFont typeface="Wingdings" charset="0"/>
              <a:buChar char="à"/>
              <a:tabLst>
                <a:tab pos="690563" algn="l"/>
              </a:tabLst>
            </a:pPr>
            <a:r>
              <a:rPr lang="en-US" sz="2000" dirty="0">
                <a:solidFill>
                  <a:srgbClr val="3366FF"/>
                </a:solidFill>
                <a:latin typeface="Calibri" charset="0"/>
                <a:cs typeface="ＭＳ Ｐゴシック" charset="0"/>
              </a:rPr>
              <a:t> Huge amount of preparation on our side!</a:t>
            </a:r>
          </a:p>
          <a:p>
            <a:pPr lvl="1">
              <a:spcAft>
                <a:spcPts val="600"/>
              </a:spcAft>
              <a:buFont typeface="Wingdings" charset="0"/>
              <a:buChar char="à"/>
              <a:tabLst>
                <a:tab pos="690563" algn="l"/>
              </a:tabLst>
            </a:pPr>
            <a:r>
              <a:rPr lang="en-US" sz="2000" dirty="0">
                <a:solidFill>
                  <a:srgbClr val="3366FF"/>
                </a:solidFill>
                <a:latin typeface="Calibri" charset="0"/>
                <a:cs typeface="ＭＳ Ｐゴシック" charset="0"/>
              </a:rPr>
              <a:t> Exciting but challenging: we don’t know the results in advance!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Schedule may change depending on problems we face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Some “ad hoc” solutions may need to be found…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Organization will not be perfect!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Every assistant has a different background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accent2"/>
                </a:solidFill>
                <a:latin typeface="Calibri" charset="0"/>
              </a:rPr>
              <a:t>My recommendation for students and assistants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	Be patient with each other, be spontaneous and pro-active!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7338" y="117475"/>
            <a:ext cx="838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/>
              <a:t>Some important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9D4AD3-40E0-D84D-86E8-7257B64BDD3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0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182879" y="1437640"/>
            <a:ext cx="9103995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Participate! Open your mouth, give your opinion, say it when something displeases you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Classes are </a:t>
            </a:r>
            <a:r>
              <a:rPr lang="en-US" sz="2400" b="1" u="sng" dirty="0">
                <a:latin typeface="Calibri" charset="0"/>
              </a:rPr>
              <a:t>obligatory</a:t>
            </a:r>
            <a:r>
              <a:rPr lang="en-US" sz="2400" dirty="0">
                <a:latin typeface="Calibri" charset="0"/>
              </a:rPr>
              <a:t>; classes start at a fix time (8h00 or </a:t>
            </a:r>
            <a:r>
              <a:rPr lang="en-US" sz="2400" b="1" dirty="0">
                <a:latin typeface="Calibri" charset="0"/>
              </a:rPr>
              <a:t>13/14h15</a:t>
            </a:r>
            <a:r>
              <a:rPr lang="en-US" sz="2400" dirty="0">
                <a:latin typeface="Calibri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Short rehearsal every class (“where do we stand”?)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We do not judge on your preliminary bioinformatics skills!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7338" y="117475"/>
            <a:ext cx="838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/>
              <a:t>How to keep us/you happy?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9D4AD3-40E0-D84D-86E8-7257B64BDD3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582613" y="-44450"/>
            <a:ext cx="7772400" cy="1143000"/>
          </a:xfrm>
        </p:spPr>
        <p:txBody>
          <a:bodyPr/>
          <a:lstStyle/>
          <a:p>
            <a:pPr algn="l"/>
            <a:r>
              <a:rPr lang="en-US" sz="4000" b="1">
                <a:latin typeface="Calibri" charset="0"/>
                <a:ea typeface="ＭＳ Ｐゴシック" charset="0"/>
                <a:cs typeface="ＭＳ Ｐゴシック" charset="0"/>
              </a:rPr>
              <a:t>SAGE publications?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A9FBF6-5BCF-FE42-8DE7-650D562B326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BA43F-4D2C-E540-A412-D82B568A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98" y="1140590"/>
            <a:ext cx="4415897" cy="5523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39743-3E2D-6041-9AAF-284E954B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612" y="1098550"/>
            <a:ext cx="3804188" cy="37219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DE99C6A-DD31-244B-87A9-E4D166827195}"/>
              </a:ext>
            </a:extLst>
          </p:cNvPr>
          <p:cNvSpPr/>
          <p:nvPr/>
        </p:nvSpPr>
        <p:spPr>
          <a:xfrm>
            <a:off x="3441348" y="2564523"/>
            <a:ext cx="937337" cy="336331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6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514390" cy="1143000"/>
          </a:xfrm>
        </p:spPr>
        <p:txBody>
          <a:bodyPr/>
          <a:lstStyle/>
          <a:p>
            <a:pPr algn="l"/>
            <a:r>
              <a:rPr lang="en-US" sz="3600" b="1">
                <a:latin typeface="Calibri" charset="0"/>
                <a:ea typeface="ＭＳ Ｐゴシック" charset="0"/>
                <a:cs typeface="ＭＳ Ｐゴシック" charset="0"/>
              </a:rPr>
              <a:t>Research should be documented/reproducible</a:t>
            </a:r>
          </a:p>
        </p:txBody>
      </p:sp>
      <p:sp>
        <p:nvSpPr>
          <p:cNvPr id="44034" name="TextBox 2"/>
          <p:cNvSpPr txBox="1">
            <a:spLocks noChangeArrowheads="1"/>
          </p:cNvSpPr>
          <p:nvPr/>
        </p:nvSpPr>
        <p:spPr bwMode="auto">
          <a:xfrm>
            <a:off x="395288" y="1466533"/>
            <a:ext cx="4752975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AutoNum type="arabicPeriod"/>
            </a:pPr>
            <a:r>
              <a:rPr lang="en-US" dirty="0"/>
              <a:t>Take a lab notebook </a:t>
            </a:r>
            <a:r>
              <a:rPr lang="en-US" b="1" u="sng" dirty="0"/>
              <a:t>specifically </a:t>
            </a:r>
            <a:r>
              <a:rPr lang="en-US" dirty="0"/>
              <a:t>for this class</a:t>
            </a:r>
          </a:p>
          <a:p>
            <a:pPr>
              <a:buFontTx/>
              <a:buAutoNum type="arabicPeriod"/>
            </a:pPr>
            <a:r>
              <a:rPr lang="en-US" dirty="0"/>
              <a:t>Make sure </a:t>
            </a:r>
            <a:r>
              <a:rPr lang="en-US" b="1" u="sng" dirty="0"/>
              <a:t>all your data</a:t>
            </a:r>
            <a:r>
              <a:rPr lang="en-US" dirty="0"/>
              <a:t> are in one folder and properly labeled</a:t>
            </a:r>
          </a:p>
          <a:p>
            <a:pPr>
              <a:buFontTx/>
              <a:buAutoNum type="arabicPeriod"/>
            </a:pPr>
            <a:r>
              <a:rPr lang="en-US" dirty="0"/>
              <a:t>Make sure to add small text files </a:t>
            </a:r>
            <a:r>
              <a:rPr lang="en-US" b="1" u="sng" dirty="0"/>
              <a:t>describing</a:t>
            </a:r>
            <a:r>
              <a:rPr lang="en-US" dirty="0"/>
              <a:t> details of what you did (e.g., use of programs, literature, settings, databases, etc.): </a:t>
            </a:r>
            <a:r>
              <a:rPr lang="en-US" b="1" dirty="0" err="1"/>
              <a:t>Readme.txt</a:t>
            </a:r>
            <a:endParaRPr lang="en-US" b="1" dirty="0"/>
          </a:p>
          <a:p>
            <a:pPr>
              <a:buFontTx/>
              <a:buAutoNum type="arabicPeriod"/>
            </a:pPr>
            <a:r>
              <a:rPr lang="en-US" dirty="0"/>
              <a:t>Dedicate </a:t>
            </a:r>
            <a:r>
              <a:rPr lang="en-US" b="1" u="sng" dirty="0"/>
              <a:t>sufficient time </a:t>
            </a:r>
            <a:r>
              <a:rPr lang="en-US" dirty="0"/>
              <a:t>for documenting your research</a:t>
            </a:r>
          </a:p>
          <a:p>
            <a:pPr>
              <a:buFontTx/>
              <a:buAutoNum type="arabicPeriod"/>
            </a:pPr>
            <a:r>
              <a:rPr lang="en-US" dirty="0"/>
              <a:t>R markdown!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A9FBF6-5BCF-FE42-8DE7-650D562B326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8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DF12AD-BF10-184D-9CCB-6009F9D48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723" y="974705"/>
            <a:ext cx="1889611" cy="1889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819F3F-3A70-444E-BDE2-63269FDD4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23" r="13080"/>
          <a:stretch/>
        </p:blipFill>
        <p:spPr>
          <a:xfrm>
            <a:off x="2600059" y="4865612"/>
            <a:ext cx="1817707" cy="1922443"/>
          </a:xfrm>
          <a:prstGeom prst="rect">
            <a:avLst/>
          </a:prstGeom>
        </p:spPr>
      </p:pic>
      <p:sp>
        <p:nvSpPr>
          <p:cNvPr id="87041" name="Rectangle 4"/>
          <p:cNvSpPr>
            <a:spLocks noChangeArrowheads="1"/>
          </p:cNvSpPr>
          <p:nvPr/>
        </p:nvSpPr>
        <p:spPr bwMode="auto">
          <a:xfrm>
            <a:off x="180181" y="59827"/>
            <a:ext cx="48212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000" b="1"/>
              <a:t>Your assistants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17563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7174" y="957664"/>
            <a:ext cx="187470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752177" y="2138473"/>
            <a:ext cx="158253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bg1"/>
                </a:solidFill>
              </a:rPr>
              <a:t>German </a:t>
            </a:r>
          </a:p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Bonilla-Rosso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724548" y="6330341"/>
            <a:ext cx="1389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Philipp Engel</a:t>
            </a:r>
          </a:p>
        </p:txBody>
      </p:sp>
      <p:sp>
        <p:nvSpPr>
          <p:cNvPr id="87042" name="Slide Number Placeholder 870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4BB3B4-D64C-694A-8844-0324851C8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714" y="2155221"/>
            <a:ext cx="8018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Eric </a:t>
            </a:r>
          </a:p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Ulrich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26A664-2F4C-574A-B98A-EBCD2B17C5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15" y="4865613"/>
            <a:ext cx="1990451" cy="192244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5C8C2DA-3740-A041-A702-5ED43E56B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08" y="6360427"/>
            <a:ext cx="18758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Vincent de Bakker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E6B5D-86E8-2D49-BDF4-A2FDCF95617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690" y="948140"/>
            <a:ext cx="1911389" cy="19115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79FDFFD-24FA-4947-868E-36E28D977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60" y="2141350"/>
            <a:ext cx="9434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 err="1">
                <a:solidFill>
                  <a:schemeClr val="bg1"/>
                </a:solidFill>
              </a:rPr>
              <a:t>Aisarya</a:t>
            </a:r>
            <a:endParaRPr lang="en-US" sz="2000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Prasad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5ECC3-923C-DC40-AC77-2E241548C96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448"/>
          <a:stretch/>
        </p:blipFill>
        <p:spPr>
          <a:xfrm>
            <a:off x="6608453" y="3000236"/>
            <a:ext cx="1910298" cy="179433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5EC39DB-CA17-814B-9B41-F9EE20C6F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0400" y="4123098"/>
            <a:ext cx="16857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 err="1">
                <a:solidFill>
                  <a:schemeClr val="bg1"/>
                </a:solidFill>
              </a:rPr>
              <a:t>Garance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Sarton-</a:t>
            </a:r>
            <a:r>
              <a:rPr lang="en-US" sz="2000" dirty="0" err="1">
                <a:solidFill>
                  <a:schemeClr val="bg1"/>
                </a:solidFill>
              </a:rPr>
              <a:t>Lohéac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DB368-B045-E647-B5A1-74F4E89F0C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99" t="18065" r="36288" b="50420"/>
          <a:stretch/>
        </p:blipFill>
        <p:spPr>
          <a:xfrm>
            <a:off x="6549715" y="957664"/>
            <a:ext cx="2053511" cy="1816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72113C-6ACD-9F46-A07E-6532F75830F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5707"/>
          <a:stretch/>
        </p:blipFill>
        <p:spPr>
          <a:xfrm>
            <a:off x="4651484" y="2940688"/>
            <a:ext cx="1646648" cy="18538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12FEF70-D263-2245-B777-43A716474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030" y="4123098"/>
            <a:ext cx="15135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Daniel</a:t>
            </a:r>
          </a:p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Garrido Sanz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A7E0C6-86CE-3E44-BCA7-4F0D6ECA7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562" y="2095487"/>
            <a:ext cx="14782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bg1"/>
                </a:solidFill>
              </a:rPr>
              <a:t>Mam </a:t>
            </a:r>
            <a:r>
              <a:rPr lang="en-US" sz="2000" err="1">
                <a:solidFill>
                  <a:schemeClr val="bg1"/>
                </a:solidFill>
              </a:rPr>
              <a:t>Malick</a:t>
            </a:r>
            <a:endParaRPr lang="en-US" sz="200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2000" err="1">
                <a:solidFill>
                  <a:schemeClr val="bg1"/>
                </a:solidFill>
              </a:rPr>
              <a:t>Sy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Ndiaye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CC3B89-F540-0448-B53B-78F4EC28A0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55" b="25803"/>
          <a:stretch/>
        </p:blipFill>
        <p:spPr>
          <a:xfrm>
            <a:off x="366927" y="2940688"/>
            <a:ext cx="1988261" cy="18750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9DBA00-A850-7740-991B-87AEA65B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90" y="4123098"/>
            <a:ext cx="12031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/>
              <a:t>Jeanne</a:t>
            </a:r>
          </a:p>
          <a:p>
            <a:pPr algn="ctr" eaLnBrk="1" hangingPunct="1"/>
            <a:r>
              <a:rPr lang="en-US" sz="2000" dirty="0" err="1"/>
              <a:t>Tamarelle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4F975B-F310-3E46-ADAE-EDA36B6A037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483" t="9686" r="10069" b="34034"/>
          <a:stretch/>
        </p:blipFill>
        <p:spPr>
          <a:xfrm>
            <a:off x="2579510" y="2940688"/>
            <a:ext cx="1838256" cy="18538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F8B76A4-DB47-1B4B-BE77-2E806205B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265" y="4123098"/>
            <a:ext cx="10807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Julien</a:t>
            </a:r>
          </a:p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Garneau</a:t>
            </a:r>
          </a:p>
        </p:txBody>
      </p:sp>
    </p:spTree>
    <p:extLst>
      <p:ext uri="{BB962C8B-B14F-4D97-AF65-F5344CB8AC3E}">
        <p14:creationId xmlns:p14="http://schemas.microsoft.com/office/powerpoint/2010/main" val="426972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763C1D-1794-6340-8A3B-8F3B27F8F9E5}"/>
              </a:ext>
            </a:extLst>
          </p:cNvPr>
          <p:cNvCxnSpPr/>
          <p:nvPr/>
        </p:nvCxnSpPr>
        <p:spPr>
          <a:xfrm>
            <a:off x="0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35" name="Rectangle 4">
            <a:extLst>
              <a:ext uri="{FF2B5EF4-FFF2-40B4-BE49-F238E27FC236}">
                <a16:creationId xmlns:a16="http://schemas.microsoft.com/office/drawing/2014/main" id="{EF0C0E06-1646-924E-B393-937EFC86D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81" y="13786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 dirty="0"/>
              <a:t>You will work in groups of 3 students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707B4-A830-2744-8A06-2CE22C6C1714}"/>
              </a:ext>
            </a:extLst>
          </p:cNvPr>
          <p:cNvSpPr txBox="1"/>
          <p:nvPr/>
        </p:nvSpPr>
        <p:spPr>
          <a:xfrm>
            <a:off x="369455" y="1468582"/>
            <a:ext cx="80916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Same groups for the rest of the course!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aim for 6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1-2 assistants are assigned to each group!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Define groups here: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922F0E-5DD4-4744-9508-9C857CC55FAA}"/>
              </a:ext>
            </a:extLst>
          </p:cNvPr>
          <p:cNvSpPr/>
          <p:nvPr/>
        </p:nvSpPr>
        <p:spPr>
          <a:xfrm>
            <a:off x="765459" y="4743361"/>
            <a:ext cx="7908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docs.google.com</a:t>
            </a:r>
            <a:r>
              <a:rPr lang="en-US" dirty="0">
                <a:hlinkClick r:id="rId3"/>
              </a:rPr>
              <a:t>/spreadsheets/d/17rel-XigS9XZC6VTc0b30PYGt2Xo29wCDRi6otIkqwU/</a:t>
            </a:r>
            <a:r>
              <a:rPr lang="en-US" dirty="0" err="1">
                <a:hlinkClick r:id="rId3"/>
              </a:rPr>
              <a:t>edit?usp</a:t>
            </a:r>
            <a:r>
              <a:rPr lang="en-US" dirty="0">
                <a:hlinkClick r:id="rId3"/>
              </a:rPr>
              <a:t>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6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309243" y="-97190"/>
            <a:ext cx="8229600" cy="1143000"/>
          </a:xfrm>
        </p:spPr>
        <p:txBody>
          <a:bodyPr/>
          <a:lstStyle/>
          <a:p>
            <a:pPr algn="l"/>
            <a:r>
              <a:rPr lang="en-US" sz="3600" b="1">
                <a:latin typeface="Calibri" charset="0"/>
                <a:ea typeface="ＭＳ Ｐゴシック" charset="0"/>
                <a:cs typeface="ＭＳ Ｐゴシック" charset="0"/>
              </a:rPr>
              <a:t>Questions?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A9FBF6-5BCF-FE42-8DE7-650D562B326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C78F8-FC56-634E-B222-C9D8108279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657" y="1400532"/>
            <a:ext cx="4708771" cy="5320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08290-9C41-6046-8986-4C1C31027E4D}"/>
              </a:ext>
            </a:extLst>
          </p:cNvPr>
          <p:cNvSpPr txBox="1"/>
          <p:nvPr/>
        </p:nvSpPr>
        <p:spPr>
          <a:xfrm>
            <a:off x="440813" y="5977007"/>
            <a:ext cx="162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Carlos Gustavo </a:t>
            </a:r>
          </a:p>
          <a:p>
            <a:r>
              <a:rPr lang="en-US"/>
              <a:t>Nunes da Silva</a:t>
            </a:r>
          </a:p>
        </p:txBody>
      </p:sp>
    </p:spTree>
    <p:extLst>
      <p:ext uri="{BB962C8B-B14F-4D97-AF65-F5344CB8AC3E}">
        <p14:creationId xmlns:p14="http://schemas.microsoft.com/office/powerpoint/2010/main" val="76102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nome_bioinformatic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66"/>
          <a:stretch/>
        </p:blipFill>
        <p:spPr>
          <a:xfrm>
            <a:off x="4594167" y="4017991"/>
            <a:ext cx="629216" cy="10583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300941" y="5114816"/>
            <a:ext cx="6401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31194" indent="-1931194"/>
            <a:r>
              <a:rPr lang="en-US" sz="2400" b="1" dirty="0"/>
              <a:t>How do microbiomes function?</a:t>
            </a:r>
          </a:p>
          <a:p>
            <a:pPr marL="1931194" indent="-1931194"/>
            <a:r>
              <a:rPr lang="en-US" sz="2400" b="1" dirty="0"/>
              <a:t>How have they evolved?</a:t>
            </a:r>
          </a:p>
          <a:p>
            <a:pPr marL="1931194" indent="-1931194"/>
            <a:r>
              <a:rPr lang="en-US" sz="2400" b="1" dirty="0"/>
              <a:t>How do they impact the host?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54626" y="1836137"/>
            <a:ext cx="249581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1500" b="1" dirty="0">
                <a:solidFill>
                  <a:srgbClr val="000090"/>
                </a:solidFill>
              </a:rPr>
              <a:t>http://</a:t>
            </a:r>
            <a:r>
              <a:rPr lang="en-US" sz="1500" b="1" dirty="0" err="1">
                <a:solidFill>
                  <a:srgbClr val="000090"/>
                </a:solidFill>
              </a:rPr>
              <a:t>www.unil.ch</a:t>
            </a:r>
            <a:r>
              <a:rPr lang="en-US" sz="1500" b="1">
                <a:solidFill>
                  <a:srgbClr val="000090"/>
                </a:solidFill>
              </a:rPr>
              <a:t>/</a:t>
            </a:r>
            <a:r>
              <a:rPr lang="en-US" sz="1500" b="1" err="1">
                <a:solidFill>
                  <a:srgbClr val="000090"/>
                </a:solidFill>
              </a:rPr>
              <a:t>engellab</a:t>
            </a:r>
            <a:endParaRPr lang="en-US" sz="1500" b="1">
              <a:solidFill>
                <a:srgbClr val="000090"/>
              </a:solidFill>
            </a:endParaRPr>
          </a:p>
        </p:txBody>
      </p:sp>
      <p:pic>
        <p:nvPicPr>
          <p:cNvPr id="10" name="Picture 9" descr="typing-clipart-typing-on-comput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0136" y="3825615"/>
            <a:ext cx="1311088" cy="13110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194579" y="5221731"/>
            <a:ext cx="1829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/>
              <a:t>Bioinformatics &amp; Wet lab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584AA2-F6A4-AF4B-9ABD-662ED308C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68" r="14823"/>
          <a:stretch/>
        </p:blipFill>
        <p:spPr>
          <a:xfrm>
            <a:off x="226711" y="3466440"/>
            <a:ext cx="1150903" cy="9316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DC85D5-7131-9748-B454-BC0A81FFE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577" y="1843451"/>
            <a:ext cx="656276" cy="1367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E22046-DD47-484E-A97B-498430226EA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2322" y="1726815"/>
            <a:ext cx="2970196" cy="1663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F9F31-08C6-BE4D-A0C2-74C5A570B2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33" r="3694" b="11235"/>
          <a:stretch/>
        </p:blipFill>
        <p:spPr>
          <a:xfrm>
            <a:off x="4590571" y="2138444"/>
            <a:ext cx="4075100" cy="1489019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3C939-9FE6-4A48-8FA9-8564E5DFD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7047" y="3833359"/>
            <a:ext cx="830613" cy="124818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1D75893-7F20-034E-B7B4-7D43ABF13018}"/>
              </a:ext>
            </a:extLst>
          </p:cNvPr>
          <p:cNvGrpSpPr/>
          <p:nvPr/>
        </p:nvGrpSpPr>
        <p:grpSpPr>
          <a:xfrm>
            <a:off x="2649209" y="3408557"/>
            <a:ext cx="1837232" cy="870105"/>
            <a:chOff x="3501029" y="5152722"/>
            <a:chExt cx="2449643" cy="1160140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A16077E5-0020-DD43-8F56-16506B098438}"/>
                </a:ext>
              </a:extLst>
            </p:cNvPr>
            <p:cNvSpPr/>
            <p:nvPr/>
          </p:nvSpPr>
          <p:spPr>
            <a:xfrm rot="17808365">
              <a:off x="4322895" y="4685084"/>
              <a:ext cx="805912" cy="244964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CB764A-5E03-BD4C-82EC-D5534DA84617}"/>
                </a:ext>
              </a:extLst>
            </p:cNvPr>
            <p:cNvSpPr/>
            <p:nvPr/>
          </p:nvSpPr>
          <p:spPr>
            <a:xfrm rot="2035621">
              <a:off x="3643763" y="5152722"/>
              <a:ext cx="703580" cy="643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 descr="download.jpg">
            <a:extLst>
              <a:ext uri="{FF2B5EF4-FFF2-40B4-BE49-F238E27FC236}">
                <a16:creationId xmlns:a16="http://schemas.microsoft.com/office/drawing/2014/main" id="{BD226C9D-6F67-4F4D-A118-562C627E7F5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0" r="40332" b="-1"/>
          <a:stretch/>
        </p:blipFill>
        <p:spPr>
          <a:xfrm>
            <a:off x="1558548" y="2464701"/>
            <a:ext cx="1786037" cy="16638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F23CF76-F74C-6C42-B879-AC8D8E8CA7A9}"/>
              </a:ext>
            </a:extLst>
          </p:cNvPr>
          <p:cNvSpPr/>
          <p:nvPr/>
        </p:nvSpPr>
        <p:spPr>
          <a:xfrm>
            <a:off x="1510181" y="2390498"/>
            <a:ext cx="1822781" cy="1829157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6A1BF5-C0E2-E94E-A5D6-4ECF665F3EC4}"/>
              </a:ext>
            </a:extLst>
          </p:cNvPr>
          <p:cNvSpPr txBox="1"/>
          <p:nvPr/>
        </p:nvSpPr>
        <p:spPr>
          <a:xfrm>
            <a:off x="347245" y="468095"/>
            <a:ext cx="7912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ENGEL Lab: Microbiome research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2B61ED-5D50-A54E-9DA3-708EB5B7554C}"/>
              </a:ext>
            </a:extLst>
          </p:cNvPr>
          <p:cNvCxnSpPr/>
          <p:nvPr/>
        </p:nvCxnSpPr>
        <p:spPr>
          <a:xfrm>
            <a:off x="-74675" y="1606392"/>
            <a:ext cx="9071441" cy="0"/>
          </a:xfrm>
          <a:prstGeom prst="line">
            <a:avLst/>
          </a:prstGeom>
          <a:ln w="184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C6500D-CACC-2744-ADAF-D1664A30A7D5}"/>
              </a:ext>
            </a:extLst>
          </p:cNvPr>
          <p:cNvSpPr txBox="1"/>
          <p:nvPr/>
        </p:nvSpPr>
        <p:spPr>
          <a:xfrm>
            <a:off x="7277996" y="4017991"/>
            <a:ext cx="17187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/>
              <a:t>Genomics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/>
              <a:t>Metabolomics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/>
              <a:t>Microbiology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/>
              <a:t>Bioinformatics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/>
              <a:t>Bee experiments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/>
              <a:t>Cell culture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/>
              <a:t>Phages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BF65B-2470-8F42-9A9E-A4004AD541F2}"/>
              </a:ext>
            </a:extLst>
          </p:cNvPr>
          <p:cNvSpPr txBox="1"/>
          <p:nvPr/>
        </p:nvSpPr>
        <p:spPr>
          <a:xfrm>
            <a:off x="226711" y="1879249"/>
            <a:ext cx="705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Bees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F313D8-3F44-AC43-B96D-9A14673476B1}"/>
              </a:ext>
            </a:extLst>
          </p:cNvPr>
          <p:cNvSpPr txBox="1"/>
          <p:nvPr/>
        </p:nvSpPr>
        <p:spPr>
          <a:xfrm>
            <a:off x="202865" y="435133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lung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847C8-BC1C-E241-808B-5EA64B3C2598}"/>
              </a:ext>
            </a:extLst>
          </p:cNvPr>
          <p:cNvSpPr txBox="1"/>
          <p:nvPr/>
        </p:nvSpPr>
        <p:spPr>
          <a:xfrm>
            <a:off x="3577148" y="316006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Cheese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DC165-D233-BF45-87A0-7A5A28D035EA}"/>
              </a:ext>
            </a:extLst>
          </p:cNvPr>
          <p:cNvSpPr txBox="1"/>
          <p:nvPr/>
        </p:nvSpPr>
        <p:spPr>
          <a:xfrm>
            <a:off x="1204124" y="4258111"/>
            <a:ext cx="212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Gut microbiota-host interactions</a:t>
            </a:r>
          </a:p>
        </p:txBody>
      </p:sp>
    </p:spTree>
    <p:extLst>
      <p:ext uri="{BB962C8B-B14F-4D97-AF65-F5344CB8AC3E}">
        <p14:creationId xmlns:p14="http://schemas.microsoft.com/office/powerpoint/2010/main" val="166557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3F6C2-1218-324F-86F1-BCB98072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328" y="1600395"/>
            <a:ext cx="4445000" cy="444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D211D0-8F7E-5D43-B0D4-ADCB9F195BB7}"/>
              </a:ext>
            </a:extLst>
          </p:cNvPr>
          <p:cNvSpPr txBox="1"/>
          <p:nvPr/>
        </p:nvSpPr>
        <p:spPr>
          <a:xfrm>
            <a:off x="2830388" y="954064"/>
            <a:ext cx="301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Coffee break!!!</a:t>
            </a:r>
          </a:p>
        </p:txBody>
      </p:sp>
    </p:spTree>
    <p:extLst>
      <p:ext uri="{BB962C8B-B14F-4D97-AF65-F5344CB8AC3E}">
        <p14:creationId xmlns:p14="http://schemas.microsoft.com/office/powerpoint/2010/main" val="2149854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BCAB0-3ACE-0C41-BF14-3C5C02C0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655" y="-185123"/>
            <a:ext cx="9404655" cy="72004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E35FFF6-68B0-CA4A-88D2-9C7E98FDE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230" y="439652"/>
            <a:ext cx="5101414" cy="152349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800" b="1" dirty="0">
                <a:solidFill>
                  <a:srgbClr val="008000"/>
                </a:solidFill>
              </a:rPr>
              <a:t>SAGE 2022-23</a:t>
            </a:r>
          </a:p>
          <a:p>
            <a:pPr algn="ctr">
              <a:spcBef>
                <a:spcPts val="600"/>
              </a:spcBef>
            </a:pPr>
            <a:r>
              <a:rPr lang="en-US" sz="4000" b="1" dirty="0"/>
              <a:t>Our research topic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08DB6-915A-6A4D-80CF-2F89B1193980}"/>
              </a:ext>
            </a:extLst>
          </p:cNvPr>
          <p:cNvSpPr txBox="1"/>
          <p:nvPr/>
        </p:nvSpPr>
        <p:spPr>
          <a:xfrm>
            <a:off x="108154" y="2684206"/>
            <a:ext cx="3238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merican Typewriter" panose="02090604020004020304" pitchFamily="18" charset="77"/>
              </a:rPr>
              <a:t>Water kefir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5FE61D-203D-F046-8D41-B63AB179420C}"/>
              </a:ext>
            </a:extLst>
          </p:cNvPr>
          <p:cNvSpPr/>
          <p:nvPr/>
        </p:nvSpPr>
        <p:spPr>
          <a:xfrm>
            <a:off x="-170673" y="6596859"/>
            <a:ext cx="365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revolutionfermentation.com</a:t>
            </a:r>
            <a:r>
              <a:rPr lang="en-US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3636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30">
            <a:extLst>
              <a:ext uri="{FF2B5EF4-FFF2-40B4-BE49-F238E27FC236}">
                <a16:creationId xmlns:a16="http://schemas.microsoft.com/office/drawing/2014/main" id="{C3B8FC7A-EA19-A24A-8D4C-58100477420F}"/>
              </a:ext>
            </a:extLst>
          </p:cNvPr>
          <p:cNvSpPr/>
          <p:nvPr/>
        </p:nvSpPr>
        <p:spPr>
          <a:xfrm>
            <a:off x="6792648" y="4792801"/>
            <a:ext cx="961902" cy="127066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87338" y="184278"/>
            <a:ext cx="83851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/>
              <a:t>Our topic: Water kefir microbiota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7520" y="736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DB00A9B-1FCD-4A4F-8953-D627EECF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8" y="1295895"/>
            <a:ext cx="3433665" cy="262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C5B19-DBC9-764F-9C39-23349ED3EA8B}"/>
              </a:ext>
            </a:extLst>
          </p:cNvPr>
          <p:cNvSpPr txBox="1"/>
          <p:nvPr/>
        </p:nvSpPr>
        <p:spPr>
          <a:xfrm>
            <a:off x="3976612" y="1295895"/>
            <a:ext cx="4695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Water kefir: A fermented, fizzy drink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3A7AD9-3B75-D940-BA22-772A61DD58CC}"/>
              </a:ext>
            </a:extLst>
          </p:cNvPr>
          <p:cNvSpPr/>
          <p:nvPr/>
        </p:nvSpPr>
        <p:spPr>
          <a:xfrm>
            <a:off x="65900" y="6488668"/>
            <a:ext cx="365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revolutionfermentation.com</a:t>
            </a:r>
            <a:r>
              <a:rPr lang="en-US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5ABBA-FD86-6248-947C-482721362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292" y="3394482"/>
            <a:ext cx="2796639" cy="27966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3C9B04-1798-7146-A814-D1130AA2FF8F}"/>
              </a:ext>
            </a:extLst>
          </p:cNvPr>
          <p:cNvCxnSpPr/>
          <p:nvPr/>
        </p:nvCxnSpPr>
        <p:spPr>
          <a:xfrm flipH="1">
            <a:off x="1603169" y="3394482"/>
            <a:ext cx="950026" cy="15463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F7CFB5-F97B-0D46-9DA3-6AB857CEFDFA}"/>
              </a:ext>
            </a:extLst>
          </p:cNvPr>
          <p:cNvCxnSpPr/>
          <p:nvPr/>
        </p:nvCxnSpPr>
        <p:spPr>
          <a:xfrm flipH="1" flipV="1">
            <a:off x="1543792" y="3659638"/>
            <a:ext cx="1034500" cy="253148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1C45BF-F39F-2C46-ACF0-F14B9C98DE8A}"/>
              </a:ext>
            </a:extLst>
          </p:cNvPr>
          <p:cNvSpPr txBox="1"/>
          <p:nvPr/>
        </p:nvSpPr>
        <p:spPr>
          <a:xfrm>
            <a:off x="5441526" y="3354256"/>
            <a:ext cx="1971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Lactic acid bacteria</a:t>
            </a:r>
          </a:p>
          <a:p>
            <a:r>
              <a:rPr lang="en-US" dirty="0"/>
              <a:t>Yeasts</a:t>
            </a:r>
          </a:p>
          <a:p>
            <a:r>
              <a:rPr lang="en-US" dirty="0"/>
              <a:t>Some others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36E60-D34E-0F4D-8BC3-F7FD4CCCF6E2}"/>
              </a:ext>
            </a:extLst>
          </p:cNvPr>
          <p:cNvSpPr txBox="1"/>
          <p:nvPr/>
        </p:nvSpPr>
        <p:spPr>
          <a:xfrm>
            <a:off x="5742186" y="4979925"/>
            <a:ext cx="3062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American Typewriter" panose="02090604020004020304" pitchFamily="18" charset="77"/>
              </a:rPr>
              <a:t>Fermentation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843F1-41E2-C24C-B4DE-C1CF58E4F319}"/>
              </a:ext>
            </a:extLst>
          </p:cNvPr>
          <p:cNvSpPr txBox="1"/>
          <p:nvPr/>
        </p:nvSpPr>
        <p:spPr>
          <a:xfrm>
            <a:off x="6707578" y="4238302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Sugars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0D1E22-1A41-2344-9197-85EB64AFEE7F}"/>
              </a:ext>
            </a:extLst>
          </p:cNvPr>
          <p:cNvSpPr txBox="1"/>
          <p:nvPr/>
        </p:nvSpPr>
        <p:spPr>
          <a:xfrm>
            <a:off x="6183267" y="6015692"/>
            <a:ext cx="2180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Acids, alcohol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87338" y="184278"/>
            <a:ext cx="83851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/>
              <a:t>Our topic: Water kefir microbiota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7520" y="736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F3A7AD9-3B75-D940-BA22-772A61DD58CC}"/>
              </a:ext>
            </a:extLst>
          </p:cNvPr>
          <p:cNvSpPr/>
          <p:nvPr/>
        </p:nvSpPr>
        <p:spPr>
          <a:xfrm>
            <a:off x="65900" y="6488668"/>
            <a:ext cx="365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revolutionfermentation.com</a:t>
            </a:r>
            <a:r>
              <a:rPr lang="en-US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6CE21-0663-A642-BC8D-37DEE3C7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43012"/>
            <a:ext cx="7604800" cy="492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90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14350" y="184150"/>
            <a:ext cx="37400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000000"/>
                </a:solidFill>
              </a:rPr>
              <a:t>Food microbiology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C7F1F1-85F2-3C4D-9AD9-C30D17E715FD}"/>
              </a:ext>
            </a:extLst>
          </p:cNvPr>
          <p:cNvCxnSpPr/>
          <p:nvPr/>
        </p:nvCxnSpPr>
        <p:spPr>
          <a:xfrm>
            <a:off x="0" y="997118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5F24369-6420-0746-AEF5-CEB33B202175}"/>
              </a:ext>
            </a:extLst>
          </p:cNvPr>
          <p:cNvSpPr txBox="1"/>
          <p:nvPr/>
        </p:nvSpPr>
        <p:spPr>
          <a:xfrm>
            <a:off x="200024" y="1318161"/>
            <a:ext cx="874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Food microbiology = </a:t>
            </a:r>
          </a:p>
          <a:p>
            <a:r>
              <a:rPr lang="en-US" sz="2400"/>
              <a:t>study of microorganisms that </a:t>
            </a:r>
            <a:r>
              <a:rPr lang="en-US" sz="2400" b="1"/>
              <a:t>inhibit</a:t>
            </a:r>
            <a:r>
              <a:rPr lang="en-US" sz="2400"/>
              <a:t>, </a:t>
            </a:r>
            <a:r>
              <a:rPr lang="en-US" sz="2400" b="1"/>
              <a:t>create</a:t>
            </a:r>
            <a:r>
              <a:rPr lang="en-US" sz="2400"/>
              <a:t>, or </a:t>
            </a:r>
            <a:r>
              <a:rPr lang="en-US" sz="2400" b="1"/>
              <a:t>contaminate</a:t>
            </a:r>
            <a:r>
              <a:rPr lang="en-US" sz="2400"/>
              <a:t> food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270CB-7654-E146-BF89-E6DCB6975C54}"/>
              </a:ext>
            </a:extLst>
          </p:cNvPr>
          <p:cNvSpPr txBox="1"/>
          <p:nvPr/>
        </p:nvSpPr>
        <p:spPr>
          <a:xfrm>
            <a:off x="760022" y="2544594"/>
            <a:ext cx="7315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Inhibit</a:t>
            </a:r>
            <a:r>
              <a:rPr lang="en-US" sz="2400"/>
              <a:t>: Pathogens of crop plants or farm animals</a:t>
            </a:r>
          </a:p>
          <a:p>
            <a:endParaRPr lang="en-US" sz="2400"/>
          </a:p>
          <a:p>
            <a:r>
              <a:rPr lang="en-US" sz="2400" b="1"/>
              <a:t>Create</a:t>
            </a:r>
            <a:r>
              <a:rPr lang="en-US" sz="2400"/>
              <a:t>: Biotransformation (mostly fermentation) -  a natural way to improve the </a:t>
            </a:r>
            <a:r>
              <a:rPr lang="en-US" sz="2400" b="1"/>
              <a:t>flavor</a:t>
            </a:r>
            <a:r>
              <a:rPr lang="en-US" sz="2400"/>
              <a:t>, </a:t>
            </a:r>
            <a:r>
              <a:rPr lang="en-US" sz="2400" b="1"/>
              <a:t>digestibility</a:t>
            </a:r>
            <a:r>
              <a:rPr lang="en-US" sz="2400"/>
              <a:t> and/or </a:t>
            </a:r>
            <a:r>
              <a:rPr lang="en-US" sz="2400" b="1"/>
              <a:t>shelf life </a:t>
            </a:r>
            <a:r>
              <a:rPr lang="en-US" sz="2400"/>
              <a:t>of food</a:t>
            </a:r>
          </a:p>
          <a:p>
            <a:endParaRPr lang="en-US" sz="2400"/>
          </a:p>
          <a:p>
            <a:r>
              <a:rPr lang="en-US" sz="2400" b="1"/>
              <a:t>Contaminate</a:t>
            </a:r>
            <a:r>
              <a:rPr lang="en-US" sz="2400"/>
              <a:t>: Microbial growth in food that changes flavor, odor, and general quality food with implications for human health when ingested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14350" y="184150"/>
            <a:ext cx="69990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000000"/>
                </a:solidFill>
              </a:rPr>
              <a:t>Biotransformation via fermentation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C7F1F1-85F2-3C4D-9AD9-C30D17E715FD}"/>
              </a:ext>
            </a:extLst>
          </p:cNvPr>
          <p:cNvCxnSpPr/>
          <p:nvPr/>
        </p:nvCxnSpPr>
        <p:spPr>
          <a:xfrm>
            <a:off x="0" y="997118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3ADF8C-3F42-BB4D-91C2-1A76F2A8A02A}"/>
              </a:ext>
            </a:extLst>
          </p:cNvPr>
          <p:cNvSpPr txBox="1"/>
          <p:nvPr/>
        </p:nvSpPr>
        <p:spPr>
          <a:xfrm>
            <a:off x="420992" y="1257237"/>
            <a:ext cx="183749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Vinegar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Cheese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Chocolate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Coffee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Sauerkraut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Kimchi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err="1"/>
              <a:t>Natto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Meats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Kombucha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Miso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1F409-144C-A34D-89AF-07658980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118" y="1131678"/>
            <a:ext cx="2422566" cy="1618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E8A3A2-9708-4D42-BB69-275863546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540" y="2384885"/>
            <a:ext cx="2005124" cy="1503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1EC69-9C7E-774E-80A4-01D8FE0DD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033" y="1990403"/>
            <a:ext cx="2357252" cy="2357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C1E0C-FB50-4D49-B1AC-4AD161821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408" y="3686451"/>
            <a:ext cx="2330792" cy="1745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56920E-88C5-EB4E-9AB9-31EFC94EE7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10" b="14805"/>
          <a:stretch/>
        </p:blipFill>
        <p:spPr>
          <a:xfrm>
            <a:off x="6344658" y="4355411"/>
            <a:ext cx="1994900" cy="2419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DB877-0963-B949-9242-3AB8428CDF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321" y="5230019"/>
            <a:ext cx="2170642" cy="16279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3D834C-E74C-7E44-9C99-1203F4B81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3091" y="1176300"/>
            <a:ext cx="1360806" cy="11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95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14350" y="184150"/>
            <a:ext cx="57309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000000"/>
                </a:solidFill>
              </a:rPr>
              <a:t>Why study fermented foods?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0E61F-7714-1947-B52C-C3F277C7E4A8}"/>
              </a:ext>
            </a:extLst>
          </p:cNvPr>
          <p:cNvCxnSpPr/>
          <p:nvPr/>
        </p:nvCxnSpPr>
        <p:spPr>
          <a:xfrm>
            <a:off x="0" y="997118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242338-1F4A-D946-8FF2-7F3F9733D824}"/>
              </a:ext>
            </a:extLst>
          </p:cNvPr>
          <p:cNvSpPr txBox="1"/>
          <p:nvPr/>
        </p:nvSpPr>
        <p:spPr>
          <a:xfrm>
            <a:off x="514350" y="1432604"/>
            <a:ext cx="830901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Human health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/>
              <a:t>Probiotic effects of microbes in fermented food?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/>
              <a:t>Food safety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400" dirty="0"/>
          </a:p>
          <a:p>
            <a:r>
              <a:rPr lang="en-US" sz="2800" b="1" dirty="0"/>
              <a:t>Food industry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Creation of new foods and flavors by microbes; Preservation</a:t>
            </a:r>
          </a:p>
          <a:p>
            <a:pPr marL="457200" indent="-457200">
              <a:buFont typeface="Wingdings" pitchFamily="2" charset="2"/>
              <a:buChar char="à"/>
            </a:pPr>
            <a:endParaRPr lang="en-US" sz="2400" b="1" dirty="0">
              <a:sym typeface="Wingdings" pitchFamily="2" charset="2"/>
            </a:endParaRPr>
          </a:p>
          <a:p>
            <a:r>
              <a:rPr lang="en-US" sz="2800" b="1" dirty="0">
                <a:sym typeface="Wingdings" pitchFamily="2" charset="2"/>
              </a:rPr>
              <a:t>Microbial ecology and evolution</a:t>
            </a:r>
          </a:p>
          <a:p>
            <a:r>
              <a:rPr lang="en-US" sz="2400" dirty="0">
                <a:sym typeface="Wingdings" pitchFamily="2" charset="2"/>
              </a:rPr>
              <a:t> Basic understanding of microbial communities</a:t>
            </a:r>
          </a:p>
        </p:txBody>
      </p:sp>
    </p:spTree>
    <p:extLst>
      <p:ext uri="{BB962C8B-B14F-4D97-AF65-F5344CB8AC3E}">
        <p14:creationId xmlns:p14="http://schemas.microsoft.com/office/powerpoint/2010/main" val="3392827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8E0B97-A5C4-9246-A6F7-EEC6A9C01BB0}"/>
              </a:ext>
            </a:extLst>
          </p:cNvPr>
          <p:cNvSpPr/>
          <p:nvPr/>
        </p:nvSpPr>
        <p:spPr>
          <a:xfrm>
            <a:off x="200025" y="4241729"/>
            <a:ext cx="67629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https://www.smartchain-h2020.eu/2021/04/13/soil-health/</a:t>
            </a:r>
          </a:p>
        </p:txBody>
      </p:sp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14350" y="184150"/>
            <a:ext cx="8432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000000"/>
                </a:solidFill>
              </a:rPr>
              <a:t>Understanding microbial ecosystems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5169C-BD8F-A149-A06E-C7933158A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67" y="1983434"/>
            <a:ext cx="2972877" cy="22325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647453-C84C-C64A-91AE-EFB94F1CCC48}"/>
              </a:ext>
            </a:extLst>
          </p:cNvPr>
          <p:cNvGrpSpPr/>
          <p:nvPr/>
        </p:nvGrpSpPr>
        <p:grpSpPr>
          <a:xfrm>
            <a:off x="1896378" y="2914187"/>
            <a:ext cx="2542748" cy="1829157"/>
            <a:chOff x="3873370" y="2711131"/>
            <a:chExt cx="2542748" cy="18291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5D95E8-D3EF-CD44-935D-CCD00CE3C1F2}"/>
                </a:ext>
              </a:extLst>
            </p:cNvPr>
            <p:cNvGrpSpPr/>
            <p:nvPr/>
          </p:nvGrpSpPr>
          <p:grpSpPr>
            <a:xfrm>
              <a:off x="5037015" y="3729191"/>
              <a:ext cx="1379103" cy="766804"/>
              <a:chOff x="3533851" y="5152722"/>
              <a:chExt cx="1838804" cy="1022405"/>
            </a:xfrm>
          </p:grpSpPr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DBA0BE08-B979-3043-88CF-88E62613CFA8}"/>
                  </a:ext>
                </a:extLst>
              </p:cNvPr>
              <p:cNvSpPr/>
              <p:nvPr/>
            </p:nvSpPr>
            <p:spPr>
              <a:xfrm rot="17808365">
                <a:off x="4050297" y="4852769"/>
                <a:ext cx="805912" cy="183880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09A67A-D3C0-EC4C-9593-B906F5849F69}"/>
                  </a:ext>
                </a:extLst>
              </p:cNvPr>
              <p:cNvSpPr/>
              <p:nvPr/>
            </p:nvSpPr>
            <p:spPr>
              <a:xfrm rot="2035621">
                <a:off x="3643763" y="5152722"/>
                <a:ext cx="703580" cy="6431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 descr="download.jpg">
              <a:extLst>
                <a:ext uri="{FF2B5EF4-FFF2-40B4-BE49-F238E27FC236}">
                  <a16:creationId xmlns:a16="http://schemas.microsoft.com/office/drawing/2014/main" id="{A53D12E8-53AA-374D-8635-0A7CE220C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40" r="40332" b="-1"/>
            <a:stretch/>
          </p:blipFill>
          <p:spPr>
            <a:xfrm>
              <a:off x="3921737" y="2785334"/>
              <a:ext cx="1786037" cy="166383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50D4FB-7AE8-0C43-A2B5-11E4B985FC62}"/>
                </a:ext>
              </a:extLst>
            </p:cNvPr>
            <p:cNvSpPr/>
            <p:nvPr/>
          </p:nvSpPr>
          <p:spPr>
            <a:xfrm>
              <a:off x="3873370" y="2711131"/>
              <a:ext cx="1822781" cy="1829157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94FBD2-2B48-9F41-B2F5-18FDC23F704C}"/>
              </a:ext>
            </a:extLst>
          </p:cNvPr>
          <p:cNvSpPr txBox="1"/>
          <p:nvPr/>
        </p:nvSpPr>
        <p:spPr>
          <a:xfrm>
            <a:off x="298604" y="1495644"/>
            <a:ext cx="3469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Natural microbial communities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D0E63-ABC9-CB41-AB0E-3A291722BF88}"/>
              </a:ext>
            </a:extLst>
          </p:cNvPr>
          <p:cNvSpPr txBox="1"/>
          <p:nvPr/>
        </p:nvSpPr>
        <p:spPr>
          <a:xfrm>
            <a:off x="200025" y="4743344"/>
            <a:ext cx="39719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Functionally stable and specific</a:t>
            </a:r>
          </a:p>
          <a:p>
            <a:endParaRPr lang="en-US" dirty="0"/>
          </a:p>
          <a:p>
            <a:r>
              <a:rPr lang="en-US" u="sng" dirty="0">
                <a:solidFill>
                  <a:srgbClr val="C00000"/>
                </a:solidFill>
              </a:rPr>
              <a:t>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complex (diverse and variable)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microbes not culturable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study in the lab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00548D-B91C-2E49-A013-C3CEB6D7FBEB}"/>
              </a:ext>
            </a:extLst>
          </p:cNvPr>
          <p:cNvGrpSpPr/>
          <p:nvPr/>
        </p:nvGrpSpPr>
        <p:grpSpPr>
          <a:xfrm>
            <a:off x="4285425" y="1493722"/>
            <a:ext cx="4661726" cy="4897439"/>
            <a:chOff x="4408645" y="1869503"/>
            <a:chExt cx="4661726" cy="4897439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849B3DD1-0EF2-0F4E-B5AC-CAB4637D3194}"/>
                </a:ext>
              </a:extLst>
            </p:cNvPr>
            <p:cNvSpPr/>
            <p:nvPr/>
          </p:nvSpPr>
          <p:spPr>
            <a:xfrm>
              <a:off x="4408645" y="3500237"/>
              <a:ext cx="890649" cy="73627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26233A-C313-9047-97AB-BDCE79A4807A}"/>
                </a:ext>
              </a:extLst>
            </p:cNvPr>
            <p:cNvSpPr txBox="1"/>
            <p:nvPr/>
          </p:nvSpPr>
          <p:spPr>
            <a:xfrm>
              <a:off x="5861534" y="1869503"/>
              <a:ext cx="2669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C00000"/>
                  </a:solidFill>
                </a:rPr>
                <a:t>Synthetic communities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B53738-BEE3-E341-BC2A-A5BEE8F3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5230" y="2766217"/>
              <a:ext cx="3542506" cy="19333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1417D3-EC77-7246-A732-CA81AEB3BEF4}"/>
                </a:ext>
              </a:extLst>
            </p:cNvPr>
            <p:cNvSpPr txBox="1"/>
            <p:nvPr/>
          </p:nvSpPr>
          <p:spPr>
            <a:xfrm>
              <a:off x="5518557" y="4827950"/>
              <a:ext cx="355181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/>
                <a:t>Simple and tractable</a:t>
              </a:r>
            </a:p>
            <a:p>
              <a:endParaRPr lang="en-US" sz="2000"/>
            </a:p>
            <a:p>
              <a:r>
                <a:rPr lang="en-US" sz="2000" u="sng">
                  <a:solidFill>
                    <a:srgbClr val="C00000"/>
                  </a:solidFill>
                </a:rPr>
                <a:t>But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/>
                <a:t>Artificial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/>
                <a:t>Functionally distinct from natural communities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E6DA0B-035A-A149-8BC8-45F8A02B61A0}"/>
              </a:ext>
            </a:extLst>
          </p:cNvPr>
          <p:cNvCxnSpPr/>
          <p:nvPr/>
        </p:nvCxnSpPr>
        <p:spPr>
          <a:xfrm>
            <a:off x="0" y="997118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47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0096ED7-CA31-D14B-A49E-2674A8FAF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0" b="14805"/>
          <a:stretch/>
        </p:blipFill>
        <p:spPr>
          <a:xfrm>
            <a:off x="5169300" y="2870195"/>
            <a:ext cx="1326103" cy="1608036"/>
          </a:xfrm>
          <a:prstGeom prst="rect">
            <a:avLst/>
          </a:prstGeom>
        </p:spPr>
      </p:pic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14350" y="184150"/>
            <a:ext cx="8432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000000"/>
                </a:solidFill>
              </a:rPr>
              <a:t>Fermented Foods as Experimentally tractable microbial ecosystems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0E61F-7714-1947-B52C-C3F277C7E4A8}"/>
              </a:ext>
            </a:extLst>
          </p:cNvPr>
          <p:cNvCxnSpPr/>
          <p:nvPr/>
        </p:nvCxnSpPr>
        <p:spPr>
          <a:xfrm>
            <a:off x="0" y="1432604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166F6EE-1215-D541-9BB9-B2FBE05B7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938" y="2998113"/>
            <a:ext cx="1427787" cy="14277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37FC9-95BB-044D-AC47-5538871940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06" r="20649"/>
          <a:stretch/>
        </p:blipFill>
        <p:spPr>
          <a:xfrm>
            <a:off x="3887425" y="2945784"/>
            <a:ext cx="1392238" cy="15324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BD2192-FAF9-904E-B454-9A74E613BAEA}"/>
              </a:ext>
            </a:extLst>
          </p:cNvPr>
          <p:cNvSpPr txBox="1"/>
          <p:nvPr/>
        </p:nvSpPr>
        <p:spPr>
          <a:xfrm>
            <a:off x="7087154" y="2452634"/>
            <a:ext cx="1140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Ancient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5C9D4-1C8E-4747-8DAB-E377B6DAAC36}"/>
              </a:ext>
            </a:extLst>
          </p:cNvPr>
          <p:cNvSpPr txBox="1"/>
          <p:nvPr/>
        </p:nvSpPr>
        <p:spPr>
          <a:xfrm>
            <a:off x="146034" y="2180820"/>
            <a:ext cx="1783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Functionally stable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B76163-788A-A84A-86D9-3E43307C500C}"/>
              </a:ext>
            </a:extLst>
          </p:cNvPr>
          <p:cNvSpPr txBox="1"/>
          <p:nvPr/>
        </p:nvSpPr>
        <p:spPr>
          <a:xfrm>
            <a:off x="3525652" y="1585905"/>
            <a:ext cx="183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Environment</a:t>
            </a:r>
          </a:p>
          <a:p>
            <a:pPr algn="ctr"/>
            <a:r>
              <a:rPr lang="en-US" sz="2400">
                <a:solidFill>
                  <a:srgbClr val="C00000"/>
                </a:solidFill>
              </a:rPr>
              <a:t>reproducible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D9AB35-D783-C44D-9FC4-339558FCEC6D}"/>
              </a:ext>
            </a:extLst>
          </p:cNvPr>
          <p:cNvSpPr txBox="1"/>
          <p:nvPr/>
        </p:nvSpPr>
        <p:spPr>
          <a:xfrm>
            <a:off x="5362309" y="1775310"/>
            <a:ext cx="1446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Often </a:t>
            </a:r>
          </a:p>
          <a:p>
            <a:pPr algn="ctr"/>
            <a:r>
              <a:rPr lang="en-US" sz="2400">
                <a:solidFill>
                  <a:srgbClr val="C00000"/>
                </a:solidFill>
              </a:rPr>
              <a:t>culturable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E58C70-FC03-7A46-8B3E-D28153D385F4}"/>
              </a:ext>
            </a:extLst>
          </p:cNvPr>
          <p:cNvSpPr txBox="1"/>
          <p:nvPr/>
        </p:nvSpPr>
        <p:spPr>
          <a:xfrm>
            <a:off x="2106499" y="1789464"/>
            <a:ext cx="1242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Limited </a:t>
            </a:r>
          </a:p>
          <a:p>
            <a:pPr algn="ctr"/>
            <a:r>
              <a:rPr lang="en-US" sz="2400">
                <a:solidFill>
                  <a:srgbClr val="C00000"/>
                </a:solidFill>
              </a:rPr>
              <a:t>diversity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FBA4F-3105-0543-B0DD-2AAF6000C05D}"/>
              </a:ext>
            </a:extLst>
          </p:cNvPr>
          <p:cNvSpPr txBox="1"/>
          <p:nvPr/>
        </p:nvSpPr>
        <p:spPr>
          <a:xfrm>
            <a:off x="2230875" y="5023057"/>
            <a:ext cx="48663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communities assemble?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determines robustness of a community?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species has which role?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bacteria interact in communities?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they adapt to each other and co-evolve?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abiotic factors impact the community?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031840D-0A3D-F647-8838-1B1BF73BC4FD}"/>
              </a:ext>
            </a:extLst>
          </p:cNvPr>
          <p:cNvGrpSpPr/>
          <p:nvPr/>
        </p:nvGrpSpPr>
        <p:grpSpPr>
          <a:xfrm>
            <a:off x="5629300" y="3338685"/>
            <a:ext cx="2542748" cy="1829157"/>
            <a:chOff x="3873370" y="2711131"/>
            <a:chExt cx="2542748" cy="182915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2A67B4-4D76-2840-8A0E-A93F9126238C}"/>
                </a:ext>
              </a:extLst>
            </p:cNvPr>
            <p:cNvGrpSpPr/>
            <p:nvPr/>
          </p:nvGrpSpPr>
          <p:grpSpPr>
            <a:xfrm>
              <a:off x="5037015" y="3729191"/>
              <a:ext cx="1379103" cy="766804"/>
              <a:chOff x="3533851" y="5152722"/>
              <a:chExt cx="1838804" cy="1022405"/>
            </a:xfrm>
          </p:grpSpPr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A28C80A7-4ADD-9F4F-8674-08C546F39F70}"/>
                  </a:ext>
                </a:extLst>
              </p:cNvPr>
              <p:cNvSpPr/>
              <p:nvPr/>
            </p:nvSpPr>
            <p:spPr>
              <a:xfrm rot="17808365">
                <a:off x="4050297" y="4852769"/>
                <a:ext cx="805912" cy="183880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7F85987-CE00-2044-816D-996F825560C9}"/>
                  </a:ext>
                </a:extLst>
              </p:cNvPr>
              <p:cNvSpPr/>
              <p:nvPr/>
            </p:nvSpPr>
            <p:spPr>
              <a:xfrm rot="2035621">
                <a:off x="3643763" y="5152722"/>
                <a:ext cx="703580" cy="6431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8" name="Picture 37" descr="download.jpg">
              <a:extLst>
                <a:ext uri="{FF2B5EF4-FFF2-40B4-BE49-F238E27FC236}">
                  <a16:creationId xmlns:a16="http://schemas.microsoft.com/office/drawing/2014/main" id="{18D4D5F0-CD18-CB4B-8F22-F0E09E734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40" r="40332" b="-1"/>
            <a:stretch/>
          </p:blipFill>
          <p:spPr>
            <a:xfrm>
              <a:off x="3921737" y="2785334"/>
              <a:ext cx="1786037" cy="166383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135283-8A6A-0B40-8525-B4D649BC7B99}"/>
                </a:ext>
              </a:extLst>
            </p:cNvPr>
            <p:cNvSpPr/>
            <p:nvPr/>
          </p:nvSpPr>
          <p:spPr>
            <a:xfrm>
              <a:off x="3873370" y="2711131"/>
              <a:ext cx="1822781" cy="1829157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7D810688-C0CE-764E-A221-5C089B393A56}"/>
              </a:ext>
            </a:extLst>
          </p:cNvPr>
          <p:cNvSpPr/>
          <p:nvPr/>
        </p:nvSpPr>
        <p:spPr>
          <a:xfrm rot="5400000">
            <a:off x="741023" y="4917242"/>
            <a:ext cx="1415387" cy="1462829"/>
          </a:xfrm>
          <a:prstGeom prst="bent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EFA00-D34E-FE40-9AFF-D0349F0E0449}"/>
              </a:ext>
            </a:extLst>
          </p:cNvPr>
          <p:cNvSpPr txBox="1"/>
          <p:nvPr/>
        </p:nvSpPr>
        <p:spPr>
          <a:xfrm>
            <a:off x="52890" y="4218905"/>
            <a:ext cx="1964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General questions </a:t>
            </a:r>
          </a:p>
          <a:p>
            <a:pPr algn="ctr"/>
            <a:r>
              <a:rPr lang="en-US" b="1" dirty="0"/>
              <a:t>about microbes:</a:t>
            </a:r>
          </a:p>
        </p:txBody>
      </p:sp>
    </p:spTree>
    <p:extLst>
      <p:ext uri="{BB962C8B-B14F-4D97-AF65-F5344CB8AC3E}">
        <p14:creationId xmlns:p14="http://schemas.microsoft.com/office/powerpoint/2010/main" val="2611785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BCAB0-3ACE-0C41-BF14-3C5C02C0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655" y="-185123"/>
            <a:ext cx="9404655" cy="72004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08DB6-915A-6A4D-80CF-2F89B1193980}"/>
              </a:ext>
            </a:extLst>
          </p:cNvPr>
          <p:cNvSpPr txBox="1"/>
          <p:nvPr/>
        </p:nvSpPr>
        <p:spPr>
          <a:xfrm>
            <a:off x="245915" y="150485"/>
            <a:ext cx="323851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merican Typewriter" panose="02090604020004020304" pitchFamily="18" charset="77"/>
              </a:rPr>
              <a:t>Water kefir</a:t>
            </a:r>
          </a:p>
          <a:p>
            <a:endParaRPr lang="en-US" sz="44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  <a:p>
            <a:r>
              <a:rPr lang="en-US" sz="4400" dirty="0">
                <a:solidFill>
                  <a:schemeClr val="bg1"/>
                </a:solidFill>
                <a:latin typeface="American Typewriter" panose="02090604020004020304" pitchFamily="18" charset="77"/>
              </a:rPr>
              <a:t>Who?</a:t>
            </a:r>
          </a:p>
          <a:p>
            <a:r>
              <a:rPr lang="en-US" sz="4400" dirty="0">
                <a:solidFill>
                  <a:schemeClr val="bg1"/>
                </a:solidFill>
                <a:latin typeface="American Typewriter" panose="02090604020004020304" pitchFamily="18" charset="77"/>
              </a:rPr>
              <a:t>What?</a:t>
            </a:r>
          </a:p>
          <a:p>
            <a:r>
              <a:rPr lang="en-US" sz="4400" dirty="0">
                <a:solidFill>
                  <a:schemeClr val="bg1"/>
                </a:solidFill>
                <a:latin typeface="American Typewriter" panose="02090604020004020304" pitchFamily="18" charset="77"/>
              </a:rPr>
              <a:t>How?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5FE61D-203D-F046-8D41-B63AB179420C}"/>
              </a:ext>
            </a:extLst>
          </p:cNvPr>
          <p:cNvSpPr/>
          <p:nvPr/>
        </p:nvSpPr>
        <p:spPr>
          <a:xfrm>
            <a:off x="-170673" y="6596859"/>
            <a:ext cx="365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revolutionfermentation.com</a:t>
            </a:r>
            <a:r>
              <a:rPr lang="en-US"/>
              <a:t>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A3D4D1-5B85-054A-86EC-CCB36DB10A44}"/>
              </a:ext>
            </a:extLst>
          </p:cNvPr>
          <p:cNvGrpSpPr/>
          <p:nvPr/>
        </p:nvGrpSpPr>
        <p:grpSpPr>
          <a:xfrm flipH="1">
            <a:off x="4441672" y="2163989"/>
            <a:ext cx="4032322" cy="1503970"/>
            <a:chOff x="3873370" y="2711131"/>
            <a:chExt cx="1834404" cy="1829157"/>
          </a:xfrm>
        </p:grpSpPr>
        <p:pic>
          <p:nvPicPr>
            <p:cNvPr id="10" name="Picture 9" descr="download.jpg">
              <a:extLst>
                <a:ext uri="{FF2B5EF4-FFF2-40B4-BE49-F238E27FC236}">
                  <a16:creationId xmlns:a16="http://schemas.microsoft.com/office/drawing/2014/main" id="{ACAE7657-0A54-B045-8036-A2B6E7FC8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40" r="40332" b="-1"/>
            <a:stretch/>
          </p:blipFill>
          <p:spPr>
            <a:xfrm>
              <a:off x="3921737" y="2785334"/>
              <a:ext cx="1786037" cy="166383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6B692-01E9-9442-AAD8-A52F8BD2C5E1}"/>
                </a:ext>
              </a:extLst>
            </p:cNvPr>
            <p:cNvSpPr/>
            <p:nvPr/>
          </p:nvSpPr>
          <p:spPr>
            <a:xfrm>
              <a:off x="3873370" y="2711131"/>
              <a:ext cx="1822781" cy="1829157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657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291660" y="112548"/>
            <a:ext cx="93900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/>
              <a:t>Natural microbial communities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94075" y="-64027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137523"/>
            <a:ext cx="2133600" cy="365125"/>
          </a:xfrm>
        </p:spPr>
        <p:txBody>
          <a:bodyPr/>
          <a:lstStyle/>
          <a:p>
            <a:pPr>
              <a:defRPr/>
            </a:pPr>
            <a:fld id="{F4C4097E-4BCF-2540-9EDC-5C56C6E23B1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2D690AC-C3ED-8E44-AE7A-C0955791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15" y="1070660"/>
            <a:ext cx="7140654" cy="578734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94A7EBB-D3FF-4A4A-A9CF-569096297A46}"/>
              </a:ext>
            </a:extLst>
          </p:cNvPr>
          <p:cNvSpPr txBox="1"/>
          <p:nvPr/>
        </p:nvSpPr>
        <p:spPr>
          <a:xfrm>
            <a:off x="1200405" y="1379603"/>
            <a:ext cx="6022957" cy="646331"/>
          </a:xfrm>
          <a:prstGeom prst="rect">
            <a:avLst/>
          </a:prstGeom>
          <a:solidFill>
            <a:schemeClr val="bg1">
              <a:lumMod val="50000"/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Relevant for all aspects of life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A06FE5-BE5E-394B-9137-7CFECEC8ECC8}"/>
              </a:ext>
            </a:extLst>
          </p:cNvPr>
          <p:cNvSpPr txBox="1"/>
          <p:nvPr/>
        </p:nvSpPr>
        <p:spPr>
          <a:xfrm>
            <a:off x="1962405" y="5302319"/>
            <a:ext cx="5657595" cy="1200329"/>
          </a:xfrm>
          <a:prstGeom prst="rect">
            <a:avLst/>
          </a:prstGeom>
          <a:solidFill>
            <a:schemeClr val="bg1">
              <a:lumMod val="50000"/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Sequencing + bioinformatics provide new insights</a:t>
            </a:r>
          </a:p>
        </p:txBody>
      </p:sp>
    </p:spTree>
    <p:extLst>
      <p:ext uri="{BB962C8B-B14F-4D97-AF65-F5344CB8AC3E}">
        <p14:creationId xmlns:p14="http://schemas.microsoft.com/office/powerpoint/2010/main" val="2012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6" grpId="0" animBg="1"/>
      <p:bldP spid="5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14350" y="184150"/>
            <a:ext cx="8432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000000"/>
                </a:solidFill>
              </a:rPr>
              <a:t>Next-generation sequencing to analyze microbial diversity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0E61F-7714-1947-B52C-C3F277C7E4A8}"/>
              </a:ext>
            </a:extLst>
          </p:cNvPr>
          <p:cNvCxnSpPr/>
          <p:nvPr/>
        </p:nvCxnSpPr>
        <p:spPr>
          <a:xfrm>
            <a:off x="0" y="1432604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332DC17-90AA-BA4A-82B8-EE85BC9776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25" y="1918392"/>
            <a:ext cx="2573271" cy="1929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665C7-1113-2349-B34A-1D8CE40393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3052" y="1709519"/>
            <a:ext cx="2709512" cy="20321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F99D3A-8563-1645-95CF-37B06AFC34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957" y="3669538"/>
            <a:ext cx="2340930" cy="12264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E5354E-EC2F-8B45-9D53-82CB5A396CC4}"/>
              </a:ext>
            </a:extLst>
          </p:cNvPr>
          <p:cNvSpPr/>
          <p:nvPr/>
        </p:nvSpPr>
        <p:spPr>
          <a:xfrm>
            <a:off x="394856" y="3682732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Illumina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278E79-64DE-8349-8E6D-176FC69E7C77}"/>
              </a:ext>
            </a:extLst>
          </p:cNvPr>
          <p:cNvSpPr/>
          <p:nvPr/>
        </p:nvSpPr>
        <p:spPr>
          <a:xfrm>
            <a:off x="6181657" y="3649235"/>
            <a:ext cx="80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/>
              <a:t>Pacbio</a:t>
            </a: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F3FB37-3823-4648-98F4-53F20FE4426F}"/>
              </a:ext>
            </a:extLst>
          </p:cNvPr>
          <p:cNvSpPr/>
          <p:nvPr/>
        </p:nvSpPr>
        <p:spPr>
          <a:xfrm>
            <a:off x="4573587" y="3885582"/>
            <a:ext cx="1124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Nanopore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AB42E1-0904-CA49-9FB8-B102E9613353}"/>
              </a:ext>
            </a:extLst>
          </p:cNvPr>
          <p:cNvSpPr/>
          <p:nvPr/>
        </p:nvSpPr>
        <p:spPr>
          <a:xfrm>
            <a:off x="4093417" y="6665745"/>
            <a:ext cx="380011" cy="8372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FF4FCA2-C45A-8144-ACEB-50BF91D0D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06" r="20649"/>
          <a:stretch/>
        </p:blipFill>
        <p:spPr>
          <a:xfrm>
            <a:off x="3777309" y="1826920"/>
            <a:ext cx="1392238" cy="15324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9B5400-7A92-5E4B-80F3-F0AF1114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929" y="5129166"/>
            <a:ext cx="3442975" cy="1810391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63690B79-4C1D-CF43-9003-D665E1CC7A19}"/>
              </a:ext>
            </a:extLst>
          </p:cNvPr>
          <p:cNvSpPr/>
          <p:nvPr/>
        </p:nvSpPr>
        <p:spPr>
          <a:xfrm>
            <a:off x="3521893" y="4910278"/>
            <a:ext cx="1523058" cy="3415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98660C-C4C8-4B4C-B571-78FE7D5745FF}"/>
              </a:ext>
            </a:extLst>
          </p:cNvPr>
          <p:cNvSpPr txBox="1"/>
          <p:nvPr/>
        </p:nvSpPr>
        <p:spPr>
          <a:xfrm>
            <a:off x="6000733" y="5477227"/>
            <a:ext cx="2878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Who is there?</a:t>
            </a:r>
          </a:p>
          <a:p>
            <a:r>
              <a:rPr lang="en-US" sz="2400"/>
              <a:t>What are they doing?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1324CE4-445B-FC4F-942F-71EEF67CAB96}"/>
              </a:ext>
            </a:extLst>
          </p:cNvPr>
          <p:cNvSpPr/>
          <p:nvPr/>
        </p:nvSpPr>
        <p:spPr>
          <a:xfrm>
            <a:off x="5366907" y="2415209"/>
            <a:ext cx="330899" cy="54665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F9347BA4-214B-3C44-866F-4AE48368BCAA}"/>
              </a:ext>
            </a:extLst>
          </p:cNvPr>
          <p:cNvSpPr/>
          <p:nvPr/>
        </p:nvSpPr>
        <p:spPr>
          <a:xfrm rot="5400000">
            <a:off x="4291974" y="3320060"/>
            <a:ext cx="330899" cy="54665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7E350378-257C-914B-9FC7-AC3987C50AE3}"/>
              </a:ext>
            </a:extLst>
          </p:cNvPr>
          <p:cNvSpPr/>
          <p:nvPr/>
        </p:nvSpPr>
        <p:spPr>
          <a:xfrm rot="10800000">
            <a:off x="3101610" y="2412434"/>
            <a:ext cx="330899" cy="54665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14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D1D304-D2DA-CD42-986E-0E05013C3800}"/>
              </a:ext>
            </a:extLst>
          </p:cNvPr>
          <p:cNvSpPr/>
          <p:nvPr/>
        </p:nvSpPr>
        <p:spPr>
          <a:xfrm>
            <a:off x="2613548" y="4411377"/>
            <a:ext cx="1705534" cy="272375"/>
          </a:xfrm>
          <a:prstGeom prst="rect">
            <a:avLst/>
          </a:prstGeom>
          <a:solidFill>
            <a:schemeClr val="accent3">
              <a:lumMod val="60000"/>
              <a:lumOff val="40000"/>
              <a:alpha val="5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2B958B8-0510-054F-8425-AA51CC43C2BC}"/>
              </a:ext>
            </a:extLst>
          </p:cNvPr>
          <p:cNvSpPr/>
          <p:nvPr/>
        </p:nvSpPr>
        <p:spPr>
          <a:xfrm>
            <a:off x="5658591" y="5760969"/>
            <a:ext cx="1705534" cy="272375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861414-6526-AB42-BD94-183729FD2B94}"/>
              </a:ext>
            </a:extLst>
          </p:cNvPr>
          <p:cNvGrpSpPr/>
          <p:nvPr/>
        </p:nvGrpSpPr>
        <p:grpSpPr>
          <a:xfrm>
            <a:off x="2531113" y="5599495"/>
            <a:ext cx="1855011" cy="1369241"/>
            <a:chOff x="450689" y="6444404"/>
            <a:chExt cx="1855011" cy="1369241"/>
          </a:xfrm>
        </p:grpSpPr>
        <p:pic>
          <p:nvPicPr>
            <p:cNvPr id="49" name="Picture 8">
              <a:extLst>
                <a:ext uri="{FF2B5EF4-FFF2-40B4-BE49-F238E27FC236}">
                  <a16:creationId xmlns:a16="http://schemas.microsoft.com/office/drawing/2014/main" id="{FB10354F-8CC1-4846-9211-EAFD76AE0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739" y="6444404"/>
              <a:ext cx="1140961" cy="116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010BF71-08E1-C54C-A5AF-5E3CE7BD7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7995" t="67146" r="74672" b="14048"/>
            <a:stretch/>
          </p:blipFill>
          <p:spPr bwMode="auto">
            <a:xfrm>
              <a:off x="755084" y="6718347"/>
              <a:ext cx="585535" cy="75082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D7FF647-7692-4546-98F8-B269F6CB541B}"/>
                </a:ext>
              </a:extLst>
            </p:cNvPr>
            <p:cNvSpPr/>
            <p:nvPr/>
          </p:nvSpPr>
          <p:spPr>
            <a:xfrm>
              <a:off x="450689" y="6976363"/>
              <a:ext cx="380011" cy="837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C91C11-B002-8B4A-A73C-9827FEB49999}"/>
              </a:ext>
            </a:extLst>
          </p:cNvPr>
          <p:cNvGrpSpPr/>
          <p:nvPr/>
        </p:nvGrpSpPr>
        <p:grpSpPr>
          <a:xfrm>
            <a:off x="1167746" y="5637629"/>
            <a:ext cx="1835757" cy="1232997"/>
            <a:chOff x="1374462" y="5648338"/>
            <a:chExt cx="1835757" cy="1232997"/>
          </a:xfrm>
        </p:grpSpPr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1A78745F-47F3-4641-B492-979914D4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258" y="5648338"/>
              <a:ext cx="1140961" cy="116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42AAFC0-ECAE-FD48-BFFB-5BF14AD39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17995" t="67146" r="74672" b="14048"/>
            <a:stretch/>
          </p:blipFill>
          <p:spPr bwMode="auto">
            <a:xfrm>
              <a:off x="1659339" y="5777813"/>
              <a:ext cx="585535" cy="750829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A1F6BD-534E-4D40-AB90-0185301BBF8B}"/>
                </a:ext>
              </a:extLst>
            </p:cNvPr>
            <p:cNvSpPr/>
            <p:nvPr/>
          </p:nvSpPr>
          <p:spPr>
            <a:xfrm>
              <a:off x="1374462" y="6044053"/>
              <a:ext cx="380011" cy="837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14350" y="184150"/>
            <a:ext cx="8432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000000"/>
                </a:solidFill>
              </a:rPr>
              <a:t>Next-generation sequencing to analyze microbial diversity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0E61F-7714-1947-B52C-C3F277C7E4A8}"/>
              </a:ext>
            </a:extLst>
          </p:cNvPr>
          <p:cNvCxnSpPr/>
          <p:nvPr/>
        </p:nvCxnSpPr>
        <p:spPr>
          <a:xfrm>
            <a:off x="0" y="1432604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978E98D-ED15-814D-9439-0D54BBE392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3316" y="2421878"/>
            <a:ext cx="1631852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45506844-A0A3-5242-B198-0521F566C8E9}"/>
              </a:ext>
            </a:extLst>
          </p:cNvPr>
          <p:cNvSpPr/>
          <p:nvPr/>
        </p:nvSpPr>
        <p:spPr>
          <a:xfrm rot="3125389">
            <a:off x="2626163" y="2907985"/>
            <a:ext cx="680503" cy="699776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392D13-3C51-F045-9219-71E2DE80E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06" r="20649"/>
          <a:stretch/>
        </p:blipFill>
        <p:spPr>
          <a:xfrm>
            <a:off x="3777309" y="1826920"/>
            <a:ext cx="1392238" cy="1532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6D3C6C-AE59-4F4D-A48F-3A0087347B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72" y="3468203"/>
            <a:ext cx="1936488" cy="1446289"/>
          </a:xfrm>
          <a:prstGeom prst="rect">
            <a:avLst/>
          </a:prstGeom>
        </p:spPr>
      </p:pic>
      <p:sp>
        <p:nvSpPr>
          <p:cNvPr id="44" name="Down Arrow 43">
            <a:extLst>
              <a:ext uri="{FF2B5EF4-FFF2-40B4-BE49-F238E27FC236}">
                <a16:creationId xmlns:a16="http://schemas.microsoft.com/office/drawing/2014/main" id="{5230CB7F-C496-7249-9116-0E2BDC9A3532}"/>
              </a:ext>
            </a:extLst>
          </p:cNvPr>
          <p:cNvSpPr/>
          <p:nvPr/>
        </p:nvSpPr>
        <p:spPr>
          <a:xfrm rot="19200443">
            <a:off x="1403211" y="4937328"/>
            <a:ext cx="680503" cy="699776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431810-05E6-C14E-87CE-8FDA15169F6F}"/>
              </a:ext>
            </a:extLst>
          </p:cNvPr>
          <p:cNvGrpSpPr/>
          <p:nvPr/>
        </p:nvGrpSpPr>
        <p:grpSpPr>
          <a:xfrm>
            <a:off x="-238435" y="5665131"/>
            <a:ext cx="1766886" cy="1164798"/>
            <a:chOff x="47968" y="5710558"/>
            <a:chExt cx="1766886" cy="1164798"/>
          </a:xfrm>
        </p:grpSpPr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6A55AF5D-6BD3-AA43-B087-8DD8A5ED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93" y="5710558"/>
              <a:ext cx="1140961" cy="116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93D2DBD-3A0E-4149-8036-EFC6BC5AC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95" t="67146" r="74672" b="14048"/>
            <a:stretch/>
          </p:blipFill>
          <p:spPr bwMode="auto">
            <a:xfrm>
              <a:off x="203630" y="5714143"/>
              <a:ext cx="585535" cy="75082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6917D-DF38-2A4E-B28F-C836F96F90D5}"/>
                </a:ext>
              </a:extLst>
            </p:cNvPr>
            <p:cNvSpPr/>
            <p:nvPr/>
          </p:nvSpPr>
          <p:spPr>
            <a:xfrm>
              <a:off x="47968" y="6163729"/>
              <a:ext cx="380011" cy="326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4182116-9B88-FE44-9D6F-C1D255E18279}"/>
              </a:ext>
            </a:extLst>
          </p:cNvPr>
          <p:cNvSpPr txBox="1"/>
          <p:nvPr/>
        </p:nvSpPr>
        <p:spPr>
          <a:xfrm>
            <a:off x="2260950" y="2217596"/>
            <a:ext cx="1214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Culture-</a:t>
            </a:r>
          </a:p>
          <a:p>
            <a:r>
              <a:rPr lang="en-US"/>
              <a:t>dependent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E322F2-4BE5-4441-BDD7-9704577882CB}"/>
              </a:ext>
            </a:extLst>
          </p:cNvPr>
          <p:cNvSpPr txBox="1"/>
          <p:nvPr/>
        </p:nvSpPr>
        <p:spPr>
          <a:xfrm>
            <a:off x="2534352" y="4373595"/>
            <a:ext cx="26074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Isolate genomes:</a:t>
            </a:r>
          </a:p>
          <a:p>
            <a:pPr marL="285750" indent="-285750">
              <a:buFontTx/>
              <a:buChar char="-"/>
            </a:pPr>
            <a:r>
              <a:rPr lang="en-US" sz="1600"/>
              <a:t>One bacterium at a time</a:t>
            </a:r>
          </a:p>
          <a:p>
            <a:pPr marL="285750" indent="-285750">
              <a:buFontTx/>
              <a:buChar char="-"/>
            </a:pPr>
            <a:r>
              <a:rPr lang="en-US" sz="1600"/>
              <a:t>Not comprehensive</a:t>
            </a:r>
          </a:p>
          <a:p>
            <a:pPr marL="285750" indent="-285750">
              <a:buFontTx/>
              <a:buChar char="-"/>
            </a:pPr>
            <a:r>
              <a:rPr lang="en-US" sz="1600"/>
              <a:t>Very precise and accurate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E02A62-3C7A-BA4B-A9E0-2277D496F3D4}"/>
              </a:ext>
            </a:extLst>
          </p:cNvPr>
          <p:cNvSpPr txBox="1"/>
          <p:nvPr/>
        </p:nvSpPr>
        <p:spPr>
          <a:xfrm>
            <a:off x="5657811" y="5714240"/>
            <a:ext cx="27412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Metagenomes</a:t>
            </a:r>
          </a:p>
          <a:p>
            <a:pPr marL="285750" indent="-285750">
              <a:buFontTx/>
              <a:buChar char="-"/>
            </a:pPr>
            <a:r>
              <a:rPr lang="en-US" sz="1600"/>
              <a:t>Entire community at a time</a:t>
            </a:r>
          </a:p>
          <a:p>
            <a:pPr marL="285750" indent="-285750">
              <a:buFontTx/>
              <a:buChar char="-"/>
            </a:pPr>
            <a:r>
              <a:rPr lang="en-US" sz="1600"/>
              <a:t>Comprehensive</a:t>
            </a:r>
          </a:p>
          <a:p>
            <a:pPr marL="285750" indent="-285750">
              <a:buFontTx/>
              <a:buChar char="-"/>
            </a:pPr>
            <a:r>
              <a:rPr lang="en-US" sz="1600"/>
              <a:t>Less precise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3C60EC3-AE2A-254A-AC08-D61B1F090E74}"/>
              </a:ext>
            </a:extLst>
          </p:cNvPr>
          <p:cNvGrpSpPr/>
          <p:nvPr/>
        </p:nvGrpSpPr>
        <p:grpSpPr>
          <a:xfrm>
            <a:off x="6879845" y="4976341"/>
            <a:ext cx="741197" cy="775687"/>
            <a:chOff x="3581265" y="2416479"/>
            <a:chExt cx="741197" cy="775687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E2CB88F-ABD5-3C48-BC1B-1D6C7ECE1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17995" t="67146" r="74672" b="14048"/>
            <a:stretch/>
          </p:blipFill>
          <p:spPr bwMode="auto">
            <a:xfrm>
              <a:off x="3736927" y="2416479"/>
              <a:ext cx="585535" cy="750829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4A0D3AF-D490-A04D-B105-093181EC910E}"/>
                </a:ext>
              </a:extLst>
            </p:cNvPr>
            <p:cNvSpPr/>
            <p:nvPr/>
          </p:nvSpPr>
          <p:spPr>
            <a:xfrm>
              <a:off x="3581265" y="2866065"/>
              <a:ext cx="380011" cy="326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628095-B6BE-9E47-A40B-56FDF7839F1F}"/>
              </a:ext>
            </a:extLst>
          </p:cNvPr>
          <p:cNvGrpSpPr/>
          <p:nvPr/>
        </p:nvGrpSpPr>
        <p:grpSpPr>
          <a:xfrm>
            <a:off x="5467806" y="4966064"/>
            <a:ext cx="741197" cy="775687"/>
            <a:chOff x="3581265" y="2416479"/>
            <a:chExt cx="741197" cy="77568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48471AA-1687-4346-B931-AAA8536C4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95" t="67146" r="74672" b="14048"/>
            <a:stretch/>
          </p:blipFill>
          <p:spPr bwMode="auto">
            <a:xfrm>
              <a:off x="3736927" y="2416479"/>
              <a:ext cx="585535" cy="750829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EC208B-02BE-834B-8763-CBD053A99D27}"/>
                </a:ext>
              </a:extLst>
            </p:cNvPr>
            <p:cNvSpPr/>
            <p:nvPr/>
          </p:nvSpPr>
          <p:spPr>
            <a:xfrm>
              <a:off x="3581265" y="2866065"/>
              <a:ext cx="380011" cy="326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2027E56-1EDC-6B40-B2BA-533B90F6F3BE}"/>
              </a:ext>
            </a:extLst>
          </p:cNvPr>
          <p:cNvGrpSpPr/>
          <p:nvPr/>
        </p:nvGrpSpPr>
        <p:grpSpPr>
          <a:xfrm>
            <a:off x="6173826" y="4976341"/>
            <a:ext cx="741197" cy="775687"/>
            <a:chOff x="3581265" y="2416479"/>
            <a:chExt cx="741197" cy="775687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438BBFD-FA39-714A-8770-890F2A3A0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7995" t="67146" r="74672" b="14048"/>
            <a:stretch/>
          </p:blipFill>
          <p:spPr bwMode="auto">
            <a:xfrm>
              <a:off x="3736927" y="2416479"/>
              <a:ext cx="585535" cy="750829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21CF0D7-E889-6347-9C56-2C4827A4A4CB}"/>
                </a:ext>
              </a:extLst>
            </p:cNvPr>
            <p:cNvSpPr/>
            <p:nvPr/>
          </p:nvSpPr>
          <p:spPr>
            <a:xfrm>
              <a:off x="3581265" y="2866065"/>
              <a:ext cx="380011" cy="326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C90548E-003E-074D-8FDE-5F8D018D9A0E}"/>
              </a:ext>
            </a:extLst>
          </p:cNvPr>
          <p:cNvGrpSpPr/>
          <p:nvPr/>
        </p:nvGrpSpPr>
        <p:grpSpPr>
          <a:xfrm>
            <a:off x="7621631" y="4873453"/>
            <a:ext cx="741197" cy="775687"/>
            <a:chOff x="3581265" y="2416479"/>
            <a:chExt cx="741197" cy="77568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C664F1B-A6BB-ED47-83AF-83B242E6A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17995" t="67146" r="74672" b="14048"/>
            <a:stretch/>
          </p:blipFill>
          <p:spPr bwMode="auto">
            <a:xfrm>
              <a:off x="3736927" y="2416479"/>
              <a:ext cx="585535" cy="750829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03B7DA6-68A9-E64C-9C51-4024E8C006FF}"/>
                </a:ext>
              </a:extLst>
            </p:cNvPr>
            <p:cNvSpPr/>
            <p:nvPr/>
          </p:nvSpPr>
          <p:spPr>
            <a:xfrm>
              <a:off x="3581265" y="2866065"/>
              <a:ext cx="380011" cy="326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Down Arrow 47">
            <a:extLst>
              <a:ext uri="{FF2B5EF4-FFF2-40B4-BE49-F238E27FC236}">
                <a16:creationId xmlns:a16="http://schemas.microsoft.com/office/drawing/2014/main" id="{D76D425C-6DEE-FB4D-B9E5-2FE5299420C1}"/>
              </a:ext>
            </a:extLst>
          </p:cNvPr>
          <p:cNvSpPr/>
          <p:nvPr/>
        </p:nvSpPr>
        <p:spPr>
          <a:xfrm rot="18900000">
            <a:off x="5539932" y="2874041"/>
            <a:ext cx="680503" cy="699776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F8FB8F-4DCD-014B-A6CC-9C74F9814B03}"/>
              </a:ext>
            </a:extLst>
          </p:cNvPr>
          <p:cNvSpPr txBox="1"/>
          <p:nvPr/>
        </p:nvSpPr>
        <p:spPr>
          <a:xfrm>
            <a:off x="5816553" y="2223332"/>
            <a:ext cx="1389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Culture-</a:t>
            </a:r>
          </a:p>
          <a:p>
            <a:r>
              <a:rPr lang="en-US"/>
              <a:t>independent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7973EE-A883-7D46-B5AD-6A60D2F400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2046" y="3516890"/>
            <a:ext cx="3204592" cy="17408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A7883E-B6F0-1A4E-9192-0660A9F70D95}"/>
              </a:ext>
            </a:extLst>
          </p:cNvPr>
          <p:cNvSpPr txBox="1"/>
          <p:nvPr/>
        </p:nvSpPr>
        <p:spPr>
          <a:xfrm rot="20123858">
            <a:off x="146394" y="1995825"/>
            <a:ext cx="1218154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/>
              <a:t>SAGE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138568-BF45-A44E-974D-B925F0C1B39A}"/>
              </a:ext>
            </a:extLst>
          </p:cNvPr>
          <p:cNvSpPr txBox="1"/>
          <p:nvPr/>
        </p:nvSpPr>
        <p:spPr>
          <a:xfrm rot="691450">
            <a:off x="7551131" y="3120770"/>
            <a:ext cx="1218154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/>
              <a:t>SAGE 2</a:t>
            </a:r>
          </a:p>
        </p:txBody>
      </p:sp>
    </p:spTree>
    <p:extLst>
      <p:ext uri="{BB962C8B-B14F-4D97-AF65-F5344CB8AC3E}">
        <p14:creationId xmlns:p14="http://schemas.microsoft.com/office/powerpoint/2010/main" val="11401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4" grpId="0"/>
      <p:bldP spid="48" grpId="0" animBg="1"/>
      <p:bldP spid="58" grpId="0"/>
      <p:bldP spid="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14350" y="184150"/>
            <a:ext cx="5169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000000"/>
                </a:solidFill>
              </a:rPr>
              <a:t>SAGE 1 - Preliminary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0E61F-7714-1947-B52C-C3F277C7E4A8}"/>
              </a:ext>
            </a:extLst>
          </p:cNvPr>
          <p:cNvCxnSpPr/>
          <p:nvPr/>
        </p:nvCxnSpPr>
        <p:spPr>
          <a:xfrm>
            <a:off x="0" y="997118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49FF40-D6B9-BF4C-B387-451CB9D6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2" y="1233606"/>
            <a:ext cx="1901371" cy="1901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F4A79-D044-984C-916F-FEDAD179C6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921" y="227013"/>
            <a:ext cx="1666229" cy="1921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E2327C-CF1B-424F-9BD7-0C1A0A8FB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641" y="1476406"/>
            <a:ext cx="12850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Vincent </a:t>
            </a:r>
          </a:p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Somerville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B3866-1128-3E42-ACFA-1AA357620D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29" t="14682" r="10507" b="19564"/>
          <a:stretch/>
        </p:blipFill>
        <p:spPr>
          <a:xfrm>
            <a:off x="1157590" y="2712615"/>
            <a:ext cx="1887167" cy="1556427"/>
          </a:xfrm>
          <a:prstGeom prst="rect">
            <a:avLst/>
          </a:prstGeom>
        </p:spPr>
      </p:pic>
      <p:sp>
        <p:nvSpPr>
          <p:cNvPr id="3" name="Bent Arrow 2">
            <a:extLst>
              <a:ext uri="{FF2B5EF4-FFF2-40B4-BE49-F238E27FC236}">
                <a16:creationId xmlns:a16="http://schemas.microsoft.com/office/drawing/2014/main" id="{A4423840-641A-F545-9CBC-831242F70828}"/>
              </a:ext>
            </a:extLst>
          </p:cNvPr>
          <p:cNvSpPr/>
          <p:nvPr/>
        </p:nvSpPr>
        <p:spPr>
          <a:xfrm rot="5400000">
            <a:off x="2404111" y="2064228"/>
            <a:ext cx="535481" cy="428017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DE6EB-07B7-7E4C-B8E5-46581EF4C6C8}"/>
              </a:ext>
            </a:extLst>
          </p:cNvPr>
          <p:cNvSpPr txBox="1"/>
          <p:nvPr/>
        </p:nvSpPr>
        <p:spPr>
          <a:xfrm>
            <a:off x="2432272" y="1613413"/>
            <a:ext cx="172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Homogenization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8497E2-7AC9-2F47-982A-DFDF8ADAC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410" y="3767639"/>
            <a:ext cx="1692693" cy="1692693"/>
          </a:xfrm>
          <a:prstGeom prst="rect">
            <a:avLst/>
          </a:prstGeom>
        </p:spPr>
      </p:pic>
      <p:sp>
        <p:nvSpPr>
          <p:cNvPr id="13" name="Bent Arrow 12">
            <a:extLst>
              <a:ext uri="{FF2B5EF4-FFF2-40B4-BE49-F238E27FC236}">
                <a16:creationId xmlns:a16="http://schemas.microsoft.com/office/drawing/2014/main" id="{92DDCC2A-A7E4-584D-89AC-A82161C5C610}"/>
              </a:ext>
            </a:extLst>
          </p:cNvPr>
          <p:cNvSpPr/>
          <p:nvPr/>
        </p:nvSpPr>
        <p:spPr>
          <a:xfrm rot="5400000">
            <a:off x="3137400" y="3237300"/>
            <a:ext cx="535481" cy="428017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433C5-E582-E942-8699-3F50ADC5B89A}"/>
              </a:ext>
            </a:extLst>
          </p:cNvPr>
          <p:cNvSpPr txBox="1"/>
          <p:nvPr/>
        </p:nvSpPr>
        <p:spPr>
          <a:xfrm>
            <a:off x="3191132" y="2780653"/>
            <a:ext cx="82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CC3A5A-4E7A-8A49-BBBA-6B4AF364A0B6}"/>
              </a:ext>
            </a:extLst>
          </p:cNvPr>
          <p:cNvSpPr txBox="1"/>
          <p:nvPr/>
        </p:nvSpPr>
        <p:spPr>
          <a:xfrm>
            <a:off x="866534" y="4532372"/>
            <a:ext cx="1328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8 culture media</a:t>
            </a:r>
          </a:p>
          <a:p>
            <a:pPr algn="r"/>
            <a:r>
              <a:rPr lang="en-US" sz="1400"/>
              <a:t>Anaerobic</a:t>
            </a:r>
          </a:p>
          <a:p>
            <a:pPr algn="r"/>
            <a:r>
              <a:rPr lang="en-US" sz="1400"/>
              <a:t>3-8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33AB98-D168-6340-909A-0CD35078D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873" y="4579655"/>
            <a:ext cx="2347225" cy="2226164"/>
          </a:xfrm>
          <a:prstGeom prst="rect">
            <a:avLst/>
          </a:prstGeom>
        </p:spPr>
      </p:pic>
      <p:sp>
        <p:nvSpPr>
          <p:cNvPr id="18" name="Bent Arrow 17">
            <a:extLst>
              <a:ext uri="{FF2B5EF4-FFF2-40B4-BE49-F238E27FC236}">
                <a16:creationId xmlns:a16="http://schemas.microsoft.com/office/drawing/2014/main" id="{A610B949-DF66-5942-A8D5-6AFE1A920113}"/>
              </a:ext>
            </a:extLst>
          </p:cNvPr>
          <p:cNvSpPr/>
          <p:nvPr/>
        </p:nvSpPr>
        <p:spPr>
          <a:xfrm rot="5400000">
            <a:off x="3980181" y="4586104"/>
            <a:ext cx="535481" cy="428017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2F320-D60B-6A40-9D35-1CB612ED12BA}"/>
              </a:ext>
            </a:extLst>
          </p:cNvPr>
          <p:cNvSpPr txBox="1"/>
          <p:nvPr/>
        </p:nvSpPr>
        <p:spPr>
          <a:xfrm>
            <a:off x="4033913" y="4163040"/>
            <a:ext cx="172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Identify bacteria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E607D-63DF-FD44-AB53-BBB0269FA34E}"/>
              </a:ext>
            </a:extLst>
          </p:cNvPr>
          <p:cNvSpPr txBox="1"/>
          <p:nvPr/>
        </p:nvSpPr>
        <p:spPr>
          <a:xfrm>
            <a:off x="1243253" y="5731887"/>
            <a:ext cx="1730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err="1"/>
              <a:t>Maldi</a:t>
            </a:r>
            <a:r>
              <a:rPr lang="en-US" sz="1400"/>
              <a:t>-TOF/</a:t>
            </a:r>
          </a:p>
          <a:p>
            <a:pPr algn="r"/>
            <a:r>
              <a:rPr lang="en-US" sz="1400"/>
              <a:t>16S rRNA genotyping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076EC5-5327-9C42-A9CB-A7208D58282F}"/>
              </a:ext>
            </a:extLst>
          </p:cNvPr>
          <p:cNvSpPr txBox="1"/>
          <p:nvPr/>
        </p:nvSpPr>
        <p:spPr>
          <a:xfrm>
            <a:off x="607" y="2986876"/>
            <a:ext cx="115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Blender/ </a:t>
            </a:r>
          </a:p>
          <a:p>
            <a:pPr algn="r"/>
            <a:r>
              <a:rPr lang="en-US" sz="1400"/>
              <a:t>Homogenizer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2BD5C0-16F2-8C43-9C47-F037662DA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376" y="2822199"/>
            <a:ext cx="2749424" cy="21507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521990-2C43-1B4E-931B-EA4501A2DBCC}"/>
              </a:ext>
            </a:extLst>
          </p:cNvPr>
          <p:cNvSpPr txBox="1"/>
          <p:nvPr/>
        </p:nvSpPr>
        <p:spPr>
          <a:xfrm>
            <a:off x="6422803" y="2330782"/>
            <a:ext cx="169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Strain collection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8EFBD5-646F-EA4D-B973-3EB2E58B01E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094" y="5333294"/>
            <a:ext cx="2032941" cy="15247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FEC9B-27F0-8340-AA5B-CC768E3E4D90}"/>
              </a:ext>
            </a:extLst>
          </p:cNvPr>
          <p:cNvSpPr/>
          <p:nvPr/>
        </p:nvSpPr>
        <p:spPr>
          <a:xfrm>
            <a:off x="8007469" y="5239937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Illumina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50E6313-697A-DC41-94EC-FBF3410BFD9F}"/>
              </a:ext>
            </a:extLst>
          </p:cNvPr>
          <p:cNvSpPr/>
          <p:nvPr/>
        </p:nvSpPr>
        <p:spPr>
          <a:xfrm>
            <a:off x="5294520" y="6094601"/>
            <a:ext cx="501398" cy="3210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26481F-520D-8A4D-84CC-EB4928FDA17A}"/>
              </a:ext>
            </a:extLst>
          </p:cNvPr>
          <p:cNvSpPr txBox="1"/>
          <p:nvPr/>
        </p:nvSpPr>
        <p:spPr>
          <a:xfrm>
            <a:off x="4931923" y="5490992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Genome</a:t>
            </a:r>
          </a:p>
          <a:p>
            <a:r>
              <a:rPr lang="en-US"/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2939249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FFFFFF"/>
                </a:solidFill>
              </a:rPr>
              <a:t>The microbiota of animals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0E61F-7714-1947-B52C-C3F277C7E4A8}"/>
              </a:ext>
            </a:extLst>
          </p:cNvPr>
          <p:cNvCxnSpPr/>
          <p:nvPr/>
        </p:nvCxnSpPr>
        <p:spPr>
          <a:xfrm>
            <a:off x="0" y="1024980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49">
            <a:extLst>
              <a:ext uri="{FF2B5EF4-FFF2-40B4-BE49-F238E27FC236}">
                <a16:creationId xmlns:a16="http://schemas.microsoft.com/office/drawing/2014/main" id="{EF97E2E4-1372-CD4B-93A9-4C0F7241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84150"/>
            <a:ext cx="34322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>
                <a:solidFill>
                  <a:srgbClr val="000000"/>
                </a:solidFill>
              </a:rPr>
              <a:t>SAGE 2 - Outlook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CD4A56-CE23-5C40-BC97-32EEC099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9" y="1238748"/>
            <a:ext cx="8953436" cy="42796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5FDF32-A984-E844-8C69-7C1F8820D54A}"/>
              </a:ext>
            </a:extLst>
          </p:cNvPr>
          <p:cNvSpPr/>
          <p:nvPr/>
        </p:nvSpPr>
        <p:spPr>
          <a:xfrm>
            <a:off x="1177718" y="3096620"/>
            <a:ext cx="1224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Question 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4AE21-FF20-CA4D-9608-D02D0513F3CB}"/>
              </a:ext>
            </a:extLst>
          </p:cNvPr>
          <p:cNvSpPr/>
          <p:nvPr/>
        </p:nvSpPr>
        <p:spPr>
          <a:xfrm>
            <a:off x="6157608" y="1140397"/>
            <a:ext cx="1224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Question 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D5329-5B3B-8347-9A2D-9AC33CCA5020}"/>
              </a:ext>
            </a:extLst>
          </p:cNvPr>
          <p:cNvSpPr/>
          <p:nvPr/>
        </p:nvSpPr>
        <p:spPr>
          <a:xfrm>
            <a:off x="3858640" y="3216528"/>
            <a:ext cx="1224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Question 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37A4BB-AF63-D44A-80FD-C575BFBA4238}"/>
              </a:ext>
            </a:extLst>
          </p:cNvPr>
          <p:cNvSpPr txBox="1"/>
          <p:nvPr/>
        </p:nvSpPr>
        <p:spPr>
          <a:xfrm>
            <a:off x="4088333" y="2635104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Raisins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7657B-3E02-7049-87AC-59E709DC0C9E}"/>
              </a:ext>
            </a:extLst>
          </p:cNvPr>
          <p:cNvSpPr txBox="1"/>
          <p:nvPr/>
        </p:nvSpPr>
        <p:spPr>
          <a:xfrm>
            <a:off x="3994557" y="1765973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Dried figs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F6DFB-2814-CA4F-AAD6-0C8FA99D24B8}"/>
              </a:ext>
            </a:extLst>
          </p:cNvPr>
          <p:cNvSpPr txBox="1"/>
          <p:nvPr/>
        </p:nvSpPr>
        <p:spPr>
          <a:xfrm>
            <a:off x="4198285" y="4758971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Raisins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689F6-FF82-8A43-9BEA-E53E76EDD79E}"/>
              </a:ext>
            </a:extLst>
          </p:cNvPr>
          <p:cNvSpPr txBox="1"/>
          <p:nvPr/>
        </p:nvSpPr>
        <p:spPr>
          <a:xfrm>
            <a:off x="4104509" y="3889840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Dried figs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70D919-9065-5B4D-A618-FF67B482CEEA}"/>
              </a:ext>
            </a:extLst>
          </p:cNvPr>
          <p:cNvSpPr txBox="1"/>
          <p:nvPr/>
        </p:nvSpPr>
        <p:spPr>
          <a:xfrm>
            <a:off x="367415" y="5518378"/>
            <a:ext cx="7559634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Question 1: </a:t>
            </a:r>
            <a:r>
              <a:rPr lang="en-US" dirty="0"/>
              <a:t>How similar are the communities in the two kefir starter cultures?</a:t>
            </a:r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srgbClr val="0070C0"/>
                </a:solidFill>
              </a:rPr>
              <a:t>Question 2: </a:t>
            </a:r>
            <a:r>
              <a:rPr lang="en-US" dirty="0">
                <a:solidFill>
                  <a:prstClr val="black"/>
                </a:solidFill>
              </a:rPr>
              <a:t>How stable are the communities over time?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Question 3: </a:t>
            </a:r>
            <a:r>
              <a:rPr lang="en-US" dirty="0"/>
              <a:t>Do they change in response to the environment?</a:t>
            </a:r>
          </a:p>
          <a:p>
            <a:pPr lvl="0">
              <a:lnSpc>
                <a:spcPct val="150000"/>
              </a:lnSpc>
            </a:pPr>
            <a:endParaRPr lang="en-US" dirty="0">
              <a:solidFill>
                <a:prstClr val="black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35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FFFFFF"/>
                </a:solidFill>
              </a:rPr>
              <a:t>The microbiota of animals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0E61F-7714-1947-B52C-C3F277C7E4A8}"/>
              </a:ext>
            </a:extLst>
          </p:cNvPr>
          <p:cNvCxnSpPr/>
          <p:nvPr/>
        </p:nvCxnSpPr>
        <p:spPr>
          <a:xfrm>
            <a:off x="0" y="1024980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49">
            <a:extLst>
              <a:ext uri="{FF2B5EF4-FFF2-40B4-BE49-F238E27FC236}">
                <a16:creationId xmlns:a16="http://schemas.microsoft.com/office/drawing/2014/main" id="{EF97E2E4-1372-CD4B-93A9-4C0F7241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84150"/>
            <a:ext cx="34322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>
                <a:solidFill>
                  <a:srgbClr val="000000"/>
                </a:solidFill>
              </a:rPr>
              <a:t>SAGE 2 - Outlook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2DCB7-7D83-3842-A4D8-32029F54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238748"/>
            <a:ext cx="4762500" cy="3571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318F1-E52F-4949-8AF8-A76B0C3B6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243" y="3390257"/>
            <a:ext cx="4357687" cy="32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FFFFFF"/>
                </a:solidFill>
              </a:rPr>
              <a:t>The microbiota of animals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0E61F-7714-1947-B52C-C3F277C7E4A8}"/>
              </a:ext>
            </a:extLst>
          </p:cNvPr>
          <p:cNvCxnSpPr/>
          <p:nvPr/>
        </p:nvCxnSpPr>
        <p:spPr>
          <a:xfrm>
            <a:off x="0" y="1024980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49">
            <a:extLst>
              <a:ext uri="{FF2B5EF4-FFF2-40B4-BE49-F238E27FC236}">
                <a16:creationId xmlns:a16="http://schemas.microsoft.com/office/drawing/2014/main" id="{EF97E2E4-1372-CD4B-93A9-4C0F7241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84150"/>
            <a:ext cx="66652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>
                <a:solidFill>
                  <a:srgbClr val="000000"/>
                </a:solidFill>
              </a:rPr>
              <a:t>A typical water kefir fermentation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84C96C-A02C-FA40-8633-363D412A69E3}"/>
              </a:ext>
            </a:extLst>
          </p:cNvPr>
          <p:cNvSpPr/>
          <p:nvPr/>
        </p:nvSpPr>
        <p:spPr>
          <a:xfrm>
            <a:off x="200025" y="1238748"/>
            <a:ext cx="8747125" cy="38290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1D128-F312-374B-A755-67716D3D6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82" y="1538785"/>
            <a:ext cx="1982391" cy="2643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807664-82F7-E34F-B438-CFF453415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941" y="1538785"/>
            <a:ext cx="1982391" cy="2643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4E9987-1237-364D-941D-B9DDFA3DB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858" y="1538785"/>
            <a:ext cx="1982391" cy="26431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0B2898-8FE4-7449-99E6-EFDDA9EEA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900" y="1538785"/>
            <a:ext cx="1982391" cy="26431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0B6E56-9BE8-3A42-B38A-41A1A700B807}"/>
              </a:ext>
            </a:extLst>
          </p:cNvPr>
          <p:cNvSpPr txBox="1"/>
          <p:nvPr/>
        </p:nvSpPr>
        <p:spPr>
          <a:xfrm>
            <a:off x="1122420" y="4440219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A1303A-D133-5A4E-9F1E-D0218D8E18AD}"/>
              </a:ext>
            </a:extLst>
          </p:cNvPr>
          <p:cNvSpPr txBox="1"/>
          <p:nvPr/>
        </p:nvSpPr>
        <p:spPr>
          <a:xfrm>
            <a:off x="3148854" y="4440219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12h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A1DC0-E66E-5A4B-AA3C-D31D75452E5A}"/>
              </a:ext>
            </a:extLst>
          </p:cNvPr>
          <p:cNvSpPr txBox="1"/>
          <p:nvPr/>
        </p:nvSpPr>
        <p:spPr>
          <a:xfrm>
            <a:off x="5150442" y="4440219"/>
            <a:ext cx="73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24h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0D950-6EF7-8740-941E-5F59967F0C4C}"/>
              </a:ext>
            </a:extLst>
          </p:cNvPr>
          <p:cNvSpPr txBox="1"/>
          <p:nvPr/>
        </p:nvSpPr>
        <p:spPr>
          <a:xfrm>
            <a:off x="7228586" y="4440219"/>
            <a:ext cx="73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36h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B5F0CD-4865-7B4E-B5FD-0767BE861E43}"/>
              </a:ext>
            </a:extLst>
          </p:cNvPr>
          <p:cNvSpPr txBox="1"/>
          <p:nvPr/>
        </p:nvSpPr>
        <p:spPr>
          <a:xfrm>
            <a:off x="342982" y="5367836"/>
            <a:ext cx="54358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Fill in bottles</a:t>
            </a:r>
          </a:p>
          <a:p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2nd fermentation in closed bottle at RT</a:t>
            </a:r>
          </a:p>
          <a:p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Fridge</a:t>
            </a:r>
          </a:p>
        </p:txBody>
      </p:sp>
    </p:spTree>
    <p:extLst>
      <p:ext uri="{BB962C8B-B14F-4D97-AF65-F5344CB8AC3E}">
        <p14:creationId xmlns:p14="http://schemas.microsoft.com/office/powerpoint/2010/main" val="195514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7EACD0B8-16C6-0243-9DCE-EB53947A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3" r="55466"/>
          <a:stretch/>
        </p:blipFill>
        <p:spPr>
          <a:xfrm>
            <a:off x="430046" y="4910904"/>
            <a:ext cx="1595336" cy="1890672"/>
          </a:xfrm>
          <a:prstGeom prst="rect">
            <a:avLst/>
          </a:prstGeom>
        </p:spPr>
      </p:pic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00025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0E61F-7714-1947-B52C-C3F277C7E4A8}"/>
              </a:ext>
            </a:extLst>
          </p:cNvPr>
          <p:cNvCxnSpPr/>
          <p:nvPr/>
        </p:nvCxnSpPr>
        <p:spPr>
          <a:xfrm>
            <a:off x="0" y="997118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E2327C-CF1B-424F-9BD7-0C1A0A8FB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641" y="1476406"/>
            <a:ext cx="12850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Vincent </a:t>
            </a:r>
          </a:p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Somerville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5FEC9B-27F0-8340-AA5B-CC768E3E4D90}"/>
              </a:ext>
            </a:extLst>
          </p:cNvPr>
          <p:cNvSpPr/>
          <p:nvPr/>
        </p:nvSpPr>
        <p:spPr>
          <a:xfrm>
            <a:off x="867742" y="1302160"/>
            <a:ext cx="22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Grow bacterial isolate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50E6313-697A-DC41-94EC-FBF3410BFD9F}"/>
              </a:ext>
            </a:extLst>
          </p:cNvPr>
          <p:cNvSpPr/>
          <p:nvPr/>
        </p:nvSpPr>
        <p:spPr>
          <a:xfrm rot="5400000">
            <a:off x="1583657" y="2986498"/>
            <a:ext cx="351942" cy="53150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D344A0-35E9-D34B-9971-1D5F5B411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95" y="1753599"/>
            <a:ext cx="1696666" cy="12405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7BEA9B-4B38-EB45-9EBE-B526613E528C}"/>
              </a:ext>
            </a:extLst>
          </p:cNvPr>
          <p:cNvSpPr/>
          <p:nvPr/>
        </p:nvSpPr>
        <p:spPr>
          <a:xfrm>
            <a:off x="2179527" y="3596884"/>
            <a:ext cx="2640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/>
              <a:t>Vazyme</a:t>
            </a:r>
            <a:r>
              <a:rPr lang="en-US"/>
              <a:t> </a:t>
            </a:r>
            <a:r>
              <a:rPr lang="en-US" err="1"/>
              <a:t>FastPure</a:t>
            </a:r>
            <a:r>
              <a:rPr lang="en-US"/>
              <a:t> Bacteria </a:t>
            </a:r>
          </a:p>
          <a:p>
            <a:r>
              <a:rPr lang="en-US" b="1"/>
              <a:t>DNA Isolation </a:t>
            </a:r>
            <a:r>
              <a:rPr lang="en-US"/>
              <a:t>Mini Kit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8ECBA19-EDDA-1F47-8E7A-1067991F2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48" y="3505567"/>
            <a:ext cx="1623133" cy="1007695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8CDC14F2-B6E9-0644-A7BC-6ACC95BB23F3}"/>
              </a:ext>
            </a:extLst>
          </p:cNvPr>
          <p:cNvSpPr/>
          <p:nvPr/>
        </p:nvSpPr>
        <p:spPr>
          <a:xfrm rot="5400000">
            <a:off x="1583657" y="4625164"/>
            <a:ext cx="351942" cy="53150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D966C5-ADFE-0848-96CE-FC8A3DC9766E}"/>
              </a:ext>
            </a:extLst>
          </p:cNvPr>
          <p:cNvSpPr/>
          <p:nvPr/>
        </p:nvSpPr>
        <p:spPr>
          <a:xfrm>
            <a:off x="2242291" y="5431435"/>
            <a:ext cx="2277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Illumina </a:t>
            </a:r>
            <a:r>
              <a:rPr lang="en-US" err="1"/>
              <a:t>Nextera</a:t>
            </a:r>
            <a:r>
              <a:rPr lang="en-US"/>
              <a:t> Flex </a:t>
            </a:r>
            <a:r>
              <a:rPr lang="en-US" b="1"/>
              <a:t>DNA library prep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4EAF81-7050-B344-933D-2EE657379A46}"/>
              </a:ext>
            </a:extLst>
          </p:cNvPr>
          <p:cNvGrpSpPr/>
          <p:nvPr/>
        </p:nvGrpSpPr>
        <p:grpSpPr>
          <a:xfrm>
            <a:off x="5063302" y="2348899"/>
            <a:ext cx="3762541" cy="4391853"/>
            <a:chOff x="5063302" y="2348899"/>
            <a:chExt cx="3762541" cy="43918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A8EFBD5-646F-EA4D-B973-3EB2E58B0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2716" y="3904084"/>
              <a:ext cx="2032941" cy="152470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26481F-520D-8A4D-84CC-EB4928FDA17A}"/>
                </a:ext>
              </a:extLst>
            </p:cNvPr>
            <p:cNvSpPr txBox="1"/>
            <p:nvPr/>
          </p:nvSpPr>
          <p:spPr>
            <a:xfrm>
              <a:off x="7620000" y="3850075"/>
              <a:ext cx="12058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MiSeq</a:t>
              </a:r>
              <a:r>
                <a:rPr lang="en-US"/>
                <a:t> v2</a:t>
              </a:r>
            </a:p>
            <a:p>
              <a:r>
                <a:rPr lang="en-US"/>
                <a:t>2x250bp</a:t>
              </a:r>
            </a:p>
            <a:p>
              <a:r>
                <a:rPr lang="en-US"/>
                <a:t>Paired-end</a:t>
              </a:r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BE77466-F39D-234F-8D7D-EE9F6CEDC366}"/>
                </a:ext>
              </a:extLst>
            </p:cNvPr>
            <p:cNvSpPr/>
            <p:nvPr/>
          </p:nvSpPr>
          <p:spPr>
            <a:xfrm rot="5400000">
              <a:off x="6603214" y="3407171"/>
              <a:ext cx="351942" cy="53150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7760C6F-E869-1044-9AB0-3FB78D1FE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215" t="70015" r="669"/>
            <a:stretch/>
          </p:blipFill>
          <p:spPr>
            <a:xfrm>
              <a:off x="5063302" y="2447147"/>
              <a:ext cx="3431765" cy="1077210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B1E3017-A384-B14A-9D00-5765F70044C8}"/>
                </a:ext>
              </a:extLst>
            </p:cNvPr>
            <p:cNvCxnSpPr/>
            <p:nvPr/>
          </p:nvCxnSpPr>
          <p:spPr>
            <a:xfrm>
              <a:off x="5140307" y="2718231"/>
              <a:ext cx="3696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18A5B7-DB0A-B547-9760-8852B3D958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4352" y="2732497"/>
              <a:ext cx="45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5C56C261-8CF4-744D-8271-7353E156BBE3}"/>
                </a:ext>
              </a:extLst>
            </p:cNvPr>
            <p:cNvSpPr/>
            <p:nvPr/>
          </p:nvSpPr>
          <p:spPr>
            <a:xfrm rot="5400000">
              <a:off x="6611297" y="5312876"/>
              <a:ext cx="351942" cy="53150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7264E4-0BA5-1340-B222-845872A22260}"/>
                </a:ext>
              </a:extLst>
            </p:cNvPr>
            <p:cNvSpPr txBox="1"/>
            <p:nvPr/>
          </p:nvSpPr>
          <p:spPr>
            <a:xfrm>
              <a:off x="5813468" y="5817422"/>
              <a:ext cx="24771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 Files (</a:t>
              </a:r>
              <a:r>
                <a:rPr lang="en-US" err="1"/>
                <a:t>fastq</a:t>
              </a:r>
              <a:r>
                <a:rPr lang="en-US"/>
                <a:t> format)</a:t>
              </a:r>
            </a:p>
            <a:p>
              <a:r>
                <a:rPr lang="en-US"/>
                <a:t>File 1: </a:t>
              </a:r>
              <a:r>
                <a:rPr lang="en-US" err="1"/>
                <a:t>Fw</a:t>
              </a:r>
              <a:r>
                <a:rPr lang="en-US"/>
                <a:t> reads (250 </a:t>
              </a:r>
              <a:r>
                <a:rPr lang="en-US" err="1"/>
                <a:t>bp</a:t>
              </a:r>
              <a:r>
                <a:rPr lang="en-US"/>
                <a:t>)</a:t>
              </a:r>
            </a:p>
            <a:p>
              <a:r>
                <a:rPr lang="en-US"/>
                <a:t>File 2: </a:t>
              </a:r>
              <a:r>
                <a:rPr lang="en-US" err="1"/>
                <a:t>Rv</a:t>
              </a:r>
              <a:r>
                <a:rPr lang="en-US"/>
                <a:t> reads (250 </a:t>
              </a:r>
              <a:r>
                <a:rPr lang="en-US" err="1"/>
                <a:t>bp</a:t>
              </a:r>
              <a:r>
                <a:rPr lang="en-US"/>
                <a:t>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A5497C-7D1D-BC44-8E18-050AF3E38549}"/>
                </a:ext>
              </a:extLst>
            </p:cNvPr>
            <p:cNvSpPr txBox="1"/>
            <p:nvPr/>
          </p:nvSpPr>
          <p:spPr>
            <a:xfrm>
              <a:off x="5074062" y="2348899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Fw</a:t>
              </a:r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917AFA-B36B-CD46-9132-22318339A687}"/>
                </a:ext>
              </a:extLst>
            </p:cNvPr>
            <p:cNvSpPr txBox="1"/>
            <p:nvPr/>
          </p:nvSpPr>
          <p:spPr>
            <a:xfrm>
              <a:off x="8028406" y="2359505"/>
              <a:ext cx="410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Rv</a:t>
              </a:r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DD3AF1-82C8-BA41-A418-2843E568D6A1}"/>
                </a:ext>
              </a:extLst>
            </p:cNvPr>
            <p:cNvSpPr txBox="1"/>
            <p:nvPr/>
          </p:nvSpPr>
          <p:spPr>
            <a:xfrm>
              <a:off x="6109565" y="2373885"/>
              <a:ext cx="14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DNA libraries</a:t>
              </a:r>
            </a:p>
          </p:txBody>
        </p:sp>
      </p:grpSp>
      <p:sp>
        <p:nvSpPr>
          <p:cNvPr id="48" name="TextBox 49">
            <a:extLst>
              <a:ext uri="{FF2B5EF4-FFF2-40B4-BE49-F238E27FC236}">
                <a16:creationId xmlns:a16="http://schemas.microsoft.com/office/drawing/2014/main" id="{3CD9811C-29FC-DC4E-BEF7-F6CCEC476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84150"/>
            <a:ext cx="5169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000000"/>
                </a:solidFill>
              </a:rPr>
              <a:t>SAGE 1 - Preliminary work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E7082D-0316-EB4C-A926-7F0563D43006}"/>
              </a:ext>
            </a:extLst>
          </p:cNvPr>
          <p:cNvSpPr txBox="1"/>
          <p:nvPr/>
        </p:nvSpPr>
        <p:spPr>
          <a:xfrm>
            <a:off x="6827447" y="1606206"/>
            <a:ext cx="220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Julien Marquis, </a:t>
            </a:r>
          </a:p>
          <a:p>
            <a:r>
              <a:rPr lang="en-US" dirty="0"/>
              <a:t>Genome facility, UNIL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886FF21-3256-3E48-9175-F930F8CE66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04" t="6191" r="23782" b="40053"/>
          <a:stretch/>
        </p:blipFill>
        <p:spPr>
          <a:xfrm>
            <a:off x="6827447" y="90327"/>
            <a:ext cx="1392701" cy="15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1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E95C02-C15D-DD4F-AA15-080C3F4131FC}"/>
              </a:ext>
            </a:extLst>
          </p:cNvPr>
          <p:cNvGrpSpPr/>
          <p:nvPr/>
        </p:nvGrpSpPr>
        <p:grpSpPr>
          <a:xfrm>
            <a:off x="106578" y="1804067"/>
            <a:ext cx="3293361" cy="1891146"/>
            <a:chOff x="106578" y="1804067"/>
            <a:chExt cx="3293361" cy="1891146"/>
          </a:xfrm>
        </p:grpSpPr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6755DC9E-E3E6-B549-A30F-F086CFC13C2B}"/>
                </a:ext>
              </a:extLst>
            </p:cNvPr>
            <p:cNvSpPr/>
            <p:nvPr/>
          </p:nvSpPr>
          <p:spPr>
            <a:xfrm rot="10800000">
              <a:off x="106578" y="1804067"/>
              <a:ext cx="2594030" cy="1891146"/>
            </a:xfrm>
            <a:prstGeom prst="trapezoid">
              <a:avLst>
                <a:gd name="adj" fmla="val 2822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060BB8-CC9A-3E47-B075-6F327E52DF27}"/>
                </a:ext>
              </a:extLst>
            </p:cNvPr>
            <p:cNvSpPr txBox="1"/>
            <p:nvPr/>
          </p:nvSpPr>
          <p:spPr>
            <a:xfrm>
              <a:off x="393285" y="1946282"/>
              <a:ext cx="20680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3350" indent="-133350">
                <a:buFont typeface="Arial"/>
                <a:buChar char="•"/>
              </a:pPr>
              <a:r>
                <a:rPr lang="en-US"/>
                <a:t>Command line</a:t>
              </a:r>
            </a:p>
            <a:p>
              <a:pPr marL="133350" indent="-133350">
                <a:buFont typeface="Arial"/>
                <a:buChar char="•"/>
              </a:pPr>
              <a:r>
                <a:rPr lang="en-US"/>
                <a:t>Scripting</a:t>
              </a:r>
            </a:p>
            <a:p>
              <a:pPr marL="133350" indent="-133350">
                <a:buFont typeface="Arial"/>
                <a:buChar char="•"/>
              </a:pPr>
              <a:r>
                <a:rPr lang="en-US"/>
                <a:t>High performance</a:t>
              </a:r>
            </a:p>
            <a:p>
              <a:r>
                <a:rPr lang="en-US"/>
                <a:t>   computing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73AD68-C8C1-924B-84CD-AE758D875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6969" y="2942395"/>
              <a:ext cx="1682970" cy="489792"/>
            </a:xfrm>
            <a:prstGeom prst="rect">
              <a:avLst/>
            </a:prstGeom>
          </p:spPr>
        </p:pic>
      </p:grpSp>
      <p:sp>
        <p:nvSpPr>
          <p:cNvPr id="20" name="Trapezoid 19">
            <a:extLst>
              <a:ext uri="{FF2B5EF4-FFF2-40B4-BE49-F238E27FC236}">
                <a16:creationId xmlns:a16="http://schemas.microsoft.com/office/drawing/2014/main" id="{2015B39B-41D3-A34D-98E7-0348ED09F6EF}"/>
              </a:ext>
            </a:extLst>
          </p:cNvPr>
          <p:cNvSpPr/>
          <p:nvPr/>
        </p:nvSpPr>
        <p:spPr>
          <a:xfrm>
            <a:off x="4481955" y="3703521"/>
            <a:ext cx="2091053" cy="2482308"/>
          </a:xfrm>
          <a:prstGeom prst="trapezoid">
            <a:avLst>
              <a:gd name="adj" fmla="val 282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7A009478-FE60-2F45-929E-46E9AF9D1732}"/>
              </a:ext>
            </a:extLst>
          </p:cNvPr>
          <p:cNvSpPr/>
          <p:nvPr/>
        </p:nvSpPr>
        <p:spPr>
          <a:xfrm rot="10800000">
            <a:off x="3030003" y="1812400"/>
            <a:ext cx="2438027" cy="1891146"/>
          </a:xfrm>
          <a:prstGeom prst="trapezoid">
            <a:avLst>
              <a:gd name="adj" fmla="val 282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CEEC6884-6E19-9D4B-93A8-D579BD284679}"/>
              </a:ext>
            </a:extLst>
          </p:cNvPr>
          <p:cNvSpPr/>
          <p:nvPr/>
        </p:nvSpPr>
        <p:spPr>
          <a:xfrm>
            <a:off x="1298560" y="3703521"/>
            <a:ext cx="3028208" cy="2482308"/>
          </a:xfrm>
          <a:prstGeom prst="trapezoid">
            <a:avLst>
              <a:gd name="adj" fmla="val 282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0CCDFC-B7E7-8846-BB2A-074A0A4520B1}"/>
              </a:ext>
            </a:extLst>
          </p:cNvPr>
          <p:cNvCxnSpPr/>
          <p:nvPr/>
        </p:nvCxnSpPr>
        <p:spPr>
          <a:xfrm>
            <a:off x="0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4">
            <a:extLst>
              <a:ext uri="{FF2B5EF4-FFF2-40B4-BE49-F238E27FC236}">
                <a16:creationId xmlns:a16="http://schemas.microsoft.com/office/drawing/2014/main" id="{CD4A4935-BEB7-6541-96DC-FA0C6F7EA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97" y="184299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/>
              <a:t>SAGE I timeline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502F1824-E32F-D049-9CF2-6D160B851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86" y="1191190"/>
            <a:ext cx="36327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7</a:t>
            </a:r>
            <a:r>
              <a:rPr lang="en-US" b="1" baseline="30000"/>
              <a:t>th</a:t>
            </a:r>
            <a:r>
              <a:rPr lang="en-US" b="1"/>
              <a:t> semester: </a:t>
            </a:r>
            <a:r>
              <a:rPr lang="en-US"/>
              <a:t>9 sessions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7B514B-A156-8545-9A58-2A5CCF4E8287}"/>
              </a:ext>
            </a:extLst>
          </p:cNvPr>
          <p:cNvCxnSpPr/>
          <p:nvPr/>
        </p:nvCxnSpPr>
        <p:spPr>
          <a:xfrm>
            <a:off x="588103" y="3696823"/>
            <a:ext cx="78084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F3F79D8-7D1F-0C41-B351-396C2A87BD54}"/>
              </a:ext>
            </a:extLst>
          </p:cNvPr>
          <p:cNvSpPr/>
          <p:nvPr/>
        </p:nvSpPr>
        <p:spPr>
          <a:xfrm>
            <a:off x="5643216" y="3082148"/>
            <a:ext cx="319887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7C0CA-458C-DA4B-AB3A-E5BB67B72AF5}"/>
              </a:ext>
            </a:extLst>
          </p:cNvPr>
          <p:cNvSpPr txBox="1"/>
          <p:nvPr/>
        </p:nvSpPr>
        <p:spPr>
          <a:xfrm>
            <a:off x="6047067" y="26659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half day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1A0D0-FBEF-3947-8DBF-08680F320302}"/>
              </a:ext>
            </a:extLst>
          </p:cNvPr>
          <p:cNvSpPr txBox="1"/>
          <p:nvPr/>
        </p:nvSpPr>
        <p:spPr>
          <a:xfrm>
            <a:off x="6047067" y="2998728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full day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211592-354F-C94E-9C17-173215DAECCC}"/>
              </a:ext>
            </a:extLst>
          </p:cNvPr>
          <p:cNvSpPr/>
          <p:nvPr/>
        </p:nvSpPr>
        <p:spPr>
          <a:xfrm>
            <a:off x="5805674" y="2746474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B2E0500F-4818-094D-B26F-761590FA7C4E}"/>
              </a:ext>
            </a:extLst>
          </p:cNvPr>
          <p:cNvSpPr/>
          <p:nvPr/>
        </p:nvSpPr>
        <p:spPr>
          <a:xfrm>
            <a:off x="7798351" y="2886110"/>
            <a:ext cx="540622" cy="705815"/>
          </a:xfrm>
          <a:prstGeom prst="downArrow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974BFD-BA5D-4F4A-B55C-D4465E1EB8B2}"/>
              </a:ext>
            </a:extLst>
          </p:cNvPr>
          <p:cNvSpPr txBox="1"/>
          <p:nvPr/>
        </p:nvSpPr>
        <p:spPr>
          <a:xfrm>
            <a:off x="7468122" y="2485290"/>
            <a:ext cx="121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Oral exam!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F68DE-8202-A24B-B80D-02D01982157C}"/>
              </a:ext>
            </a:extLst>
          </p:cNvPr>
          <p:cNvSpPr/>
          <p:nvPr/>
        </p:nvSpPr>
        <p:spPr>
          <a:xfrm>
            <a:off x="740027" y="3566564"/>
            <a:ext cx="284576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37757F-D904-6643-A1CF-773F4E726FFA}"/>
              </a:ext>
            </a:extLst>
          </p:cNvPr>
          <p:cNvSpPr/>
          <p:nvPr/>
        </p:nvSpPr>
        <p:spPr>
          <a:xfrm>
            <a:off x="1286260" y="3566564"/>
            <a:ext cx="341712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BEB594-115A-124E-827E-AA2A6023E192}"/>
              </a:ext>
            </a:extLst>
          </p:cNvPr>
          <p:cNvSpPr/>
          <p:nvPr/>
        </p:nvSpPr>
        <p:spPr>
          <a:xfrm>
            <a:off x="1817374" y="3566564"/>
            <a:ext cx="341712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65B41F-4B86-6E4D-A537-0D1CEF078E60}"/>
              </a:ext>
            </a:extLst>
          </p:cNvPr>
          <p:cNvSpPr/>
          <p:nvPr/>
        </p:nvSpPr>
        <p:spPr>
          <a:xfrm>
            <a:off x="4003041" y="3566564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9C8311-4E0E-2B40-9F72-F0F2F248E2CD}"/>
              </a:ext>
            </a:extLst>
          </p:cNvPr>
          <p:cNvSpPr/>
          <p:nvPr/>
        </p:nvSpPr>
        <p:spPr>
          <a:xfrm>
            <a:off x="4538743" y="3566564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6B3528-7020-944B-966A-6FA6599B54F2}"/>
              </a:ext>
            </a:extLst>
          </p:cNvPr>
          <p:cNvSpPr/>
          <p:nvPr/>
        </p:nvSpPr>
        <p:spPr>
          <a:xfrm>
            <a:off x="5093543" y="3566564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16394F-1EF4-754E-AD99-29FEFC62925E}"/>
              </a:ext>
            </a:extLst>
          </p:cNvPr>
          <p:cNvSpPr/>
          <p:nvPr/>
        </p:nvSpPr>
        <p:spPr>
          <a:xfrm>
            <a:off x="5680045" y="3566564"/>
            <a:ext cx="157429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155F0E-C9E4-714E-865C-317F0EA32672}"/>
              </a:ext>
            </a:extLst>
          </p:cNvPr>
          <p:cNvSpPr txBox="1"/>
          <p:nvPr/>
        </p:nvSpPr>
        <p:spPr>
          <a:xfrm>
            <a:off x="653429" y="380137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16.9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29F26-7368-AD44-91B0-520EE4B22CF6}"/>
              </a:ext>
            </a:extLst>
          </p:cNvPr>
          <p:cNvSpPr txBox="1"/>
          <p:nvPr/>
        </p:nvSpPr>
        <p:spPr>
          <a:xfrm>
            <a:off x="1183025" y="380137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23.9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6EF963-D520-8C49-A743-69A475B86F8C}"/>
              </a:ext>
            </a:extLst>
          </p:cNvPr>
          <p:cNvSpPr txBox="1"/>
          <p:nvPr/>
        </p:nvSpPr>
        <p:spPr>
          <a:xfrm>
            <a:off x="1731029" y="380137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29.9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929DE0-FE57-F545-BE84-1C52828642C0}"/>
              </a:ext>
            </a:extLst>
          </p:cNvPr>
          <p:cNvSpPr txBox="1"/>
          <p:nvPr/>
        </p:nvSpPr>
        <p:spPr>
          <a:xfrm>
            <a:off x="3823104" y="380137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3.11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96BC25-EF9D-714F-9990-3B9851DA9879}"/>
              </a:ext>
            </a:extLst>
          </p:cNvPr>
          <p:cNvSpPr txBox="1"/>
          <p:nvPr/>
        </p:nvSpPr>
        <p:spPr>
          <a:xfrm>
            <a:off x="4343211" y="3801375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10.11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8EFC9A-4C57-A64F-9B55-7FFC61DE2E1B}"/>
              </a:ext>
            </a:extLst>
          </p:cNvPr>
          <p:cNvSpPr txBox="1"/>
          <p:nvPr/>
        </p:nvSpPr>
        <p:spPr>
          <a:xfrm>
            <a:off x="4891704" y="3801375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17.11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069CF4-240E-9D4E-B938-CE57E4D11804}"/>
              </a:ext>
            </a:extLst>
          </p:cNvPr>
          <p:cNvSpPr txBox="1"/>
          <p:nvPr/>
        </p:nvSpPr>
        <p:spPr>
          <a:xfrm>
            <a:off x="5495095" y="3801375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24.11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BF0F57-0426-424E-942B-4B105A629A62}"/>
              </a:ext>
            </a:extLst>
          </p:cNvPr>
          <p:cNvSpPr txBox="1"/>
          <p:nvPr/>
        </p:nvSpPr>
        <p:spPr>
          <a:xfrm>
            <a:off x="1698067" y="4609370"/>
            <a:ext cx="2316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buFont typeface="Arial"/>
              <a:buChar char="•"/>
            </a:pPr>
            <a:r>
              <a:rPr lang="en-US"/>
              <a:t>Illumina sequence </a:t>
            </a:r>
          </a:p>
          <a:p>
            <a:pPr>
              <a:tabLst>
                <a:tab pos="212725" algn="l"/>
              </a:tabLst>
            </a:pPr>
            <a:r>
              <a:rPr lang="en-US"/>
              <a:t>	 data processing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12725" algn="l"/>
              </a:tabLst>
            </a:pPr>
            <a:r>
              <a:rPr lang="en-US"/>
              <a:t>Genome assembly and analysis</a:t>
            </a:r>
          </a:p>
          <a:p>
            <a:pPr>
              <a:tabLst>
                <a:tab pos="212725" algn="l"/>
              </a:tabLst>
            </a:pP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4F5CC5-D0B2-DF4F-AD61-BF8F95D20033}"/>
              </a:ext>
            </a:extLst>
          </p:cNvPr>
          <p:cNvSpPr/>
          <p:nvPr/>
        </p:nvSpPr>
        <p:spPr>
          <a:xfrm>
            <a:off x="2794160" y="3574872"/>
            <a:ext cx="341712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DD9AD9-AFE0-4347-A13E-9B807FD4D922}"/>
              </a:ext>
            </a:extLst>
          </p:cNvPr>
          <p:cNvSpPr txBox="1"/>
          <p:nvPr/>
        </p:nvSpPr>
        <p:spPr>
          <a:xfrm>
            <a:off x="2681294" y="380667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23.10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83AACE6-635E-FB49-B6A5-61161822D5A4}"/>
              </a:ext>
            </a:extLst>
          </p:cNvPr>
          <p:cNvSpPr/>
          <p:nvPr/>
        </p:nvSpPr>
        <p:spPr>
          <a:xfrm>
            <a:off x="3329922" y="3566655"/>
            <a:ext cx="341712" cy="257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FA898-EEB1-9741-955E-EDEC1356E25E}"/>
              </a:ext>
            </a:extLst>
          </p:cNvPr>
          <p:cNvSpPr txBox="1"/>
          <p:nvPr/>
        </p:nvSpPr>
        <p:spPr>
          <a:xfrm>
            <a:off x="3229423" y="379754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27.10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2603D0-1968-A248-82B5-DA4EE07D5FC8}"/>
              </a:ext>
            </a:extLst>
          </p:cNvPr>
          <p:cNvSpPr txBox="1"/>
          <p:nvPr/>
        </p:nvSpPr>
        <p:spPr>
          <a:xfrm>
            <a:off x="3485617" y="1945128"/>
            <a:ext cx="206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indent="-133350">
              <a:buFont typeface="Arial"/>
              <a:buChar char="•"/>
            </a:pPr>
            <a:r>
              <a:rPr lang="en-US"/>
              <a:t>Nanopore sequencing</a:t>
            </a:r>
          </a:p>
          <a:p>
            <a:pPr marL="133350" indent="-133350">
              <a:buFont typeface="Arial"/>
              <a:buChar char="•"/>
            </a:pPr>
            <a:r>
              <a:rPr lang="en-US"/>
              <a:t>Generating complete genomes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844B4FE-44AF-DC49-BC3D-A106CC68CF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2996" y="5641830"/>
            <a:ext cx="1478755" cy="76781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C1F4602-3DD9-1C4A-AE66-A76479106F69}"/>
              </a:ext>
            </a:extLst>
          </p:cNvPr>
          <p:cNvSpPr txBox="1"/>
          <p:nvPr/>
        </p:nvSpPr>
        <p:spPr>
          <a:xfrm>
            <a:off x="6421725" y="3844958"/>
            <a:ext cx="169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Christmas break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C6443A5-1A75-F54C-9235-E10B0C8D529A}"/>
              </a:ext>
            </a:extLst>
          </p:cNvPr>
          <p:cNvSpPr/>
          <p:nvPr/>
        </p:nvSpPr>
        <p:spPr>
          <a:xfrm>
            <a:off x="7395592" y="3566564"/>
            <a:ext cx="278269" cy="26560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A2D4C5-33FA-824D-A962-63B70DCBD419}"/>
              </a:ext>
            </a:extLst>
          </p:cNvPr>
          <p:cNvSpPr txBox="1"/>
          <p:nvPr/>
        </p:nvSpPr>
        <p:spPr>
          <a:xfrm>
            <a:off x="4847467" y="4441059"/>
            <a:ext cx="1617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212725" algn="l"/>
              </a:tabLst>
            </a:pPr>
            <a:r>
              <a:rPr lang="en-US"/>
              <a:t>Genome quality check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12725" algn="l"/>
              </a:tabLst>
            </a:pPr>
            <a:r>
              <a:rPr lang="en-US"/>
              <a:t>Genome annotation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F9DC50A-A064-764D-9D46-BF7DF4982B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9962" y="4668836"/>
            <a:ext cx="1421853" cy="125624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71237D4-0B81-2648-8914-E62706BFFCE3}"/>
              </a:ext>
            </a:extLst>
          </p:cNvPr>
          <p:cNvSpPr txBox="1"/>
          <p:nvPr/>
        </p:nvSpPr>
        <p:spPr>
          <a:xfrm>
            <a:off x="65861" y="4398561"/>
            <a:ext cx="1562111" cy="646331"/>
          </a:xfrm>
          <a:prstGeom prst="rect">
            <a:avLst/>
          </a:prstGeom>
          <a:solidFill>
            <a:srgbClr val="E49D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New sequence data </a:t>
            </a:r>
          </a:p>
        </p:txBody>
      </p:sp>
      <p:sp>
        <p:nvSpPr>
          <p:cNvPr id="6" name="Bent-Up Arrow 5">
            <a:extLst>
              <a:ext uri="{FF2B5EF4-FFF2-40B4-BE49-F238E27FC236}">
                <a16:creationId xmlns:a16="http://schemas.microsoft.com/office/drawing/2014/main" id="{E94E0A85-DD67-C44D-840B-E433E30C920A}"/>
              </a:ext>
            </a:extLst>
          </p:cNvPr>
          <p:cNvSpPr/>
          <p:nvPr/>
        </p:nvSpPr>
        <p:spPr>
          <a:xfrm rot="5400000">
            <a:off x="689687" y="5208110"/>
            <a:ext cx="537715" cy="462107"/>
          </a:xfrm>
          <a:prstGeom prst="bentUpArrow">
            <a:avLst>
              <a:gd name="adj1" fmla="val 25000"/>
              <a:gd name="adj2" fmla="val 42989"/>
              <a:gd name="adj3" fmla="val 50000"/>
            </a:avLst>
          </a:prstGeom>
          <a:solidFill>
            <a:srgbClr val="E49D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4B8FE7-ECD1-0C4A-9F7A-8C63980977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269" y="1285462"/>
            <a:ext cx="1787549" cy="93649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2B13DE6-3CEF-3343-90A2-8C21DE538022}"/>
              </a:ext>
            </a:extLst>
          </p:cNvPr>
          <p:cNvSpPr txBox="1"/>
          <p:nvPr/>
        </p:nvSpPr>
        <p:spPr>
          <a:xfrm>
            <a:off x="5366871" y="1012375"/>
            <a:ext cx="2108591" cy="369332"/>
          </a:xfrm>
          <a:prstGeom prst="rect">
            <a:avLst/>
          </a:prstGeom>
          <a:solidFill>
            <a:srgbClr val="E49DD7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New sequence data!</a:t>
            </a:r>
          </a:p>
        </p:txBody>
      </p:sp>
      <p:sp>
        <p:nvSpPr>
          <p:cNvPr id="61" name="Bent-Up Arrow 60">
            <a:extLst>
              <a:ext uri="{FF2B5EF4-FFF2-40B4-BE49-F238E27FC236}">
                <a16:creationId xmlns:a16="http://schemas.microsoft.com/office/drawing/2014/main" id="{A5306F94-CD13-3A48-92B8-625F09CF62D9}"/>
              </a:ext>
            </a:extLst>
          </p:cNvPr>
          <p:cNvSpPr/>
          <p:nvPr/>
        </p:nvSpPr>
        <p:spPr>
          <a:xfrm rot="16200000" flipH="1">
            <a:off x="5743646" y="1457161"/>
            <a:ext cx="652524" cy="861125"/>
          </a:xfrm>
          <a:prstGeom prst="bentUpArrow">
            <a:avLst>
              <a:gd name="adj1" fmla="val 25000"/>
              <a:gd name="adj2" fmla="val 42989"/>
              <a:gd name="adj3" fmla="val 50000"/>
            </a:avLst>
          </a:prstGeom>
          <a:solidFill>
            <a:srgbClr val="E49D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47" grpId="0"/>
      <p:bldP spid="52" grpId="0"/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0CCDFC-B7E7-8846-BB2A-074A0A4520B1}"/>
              </a:ext>
            </a:extLst>
          </p:cNvPr>
          <p:cNvCxnSpPr/>
          <p:nvPr/>
        </p:nvCxnSpPr>
        <p:spPr>
          <a:xfrm>
            <a:off x="0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4">
            <a:extLst>
              <a:ext uri="{FF2B5EF4-FFF2-40B4-BE49-F238E27FC236}">
                <a16:creationId xmlns:a16="http://schemas.microsoft.com/office/drawing/2014/main" id="{CD4A4935-BEB7-6541-96DC-FA0C6F7EA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97" y="184299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 dirty="0"/>
              <a:t>Slack and VPN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695D7-C322-E541-B978-073DE7AA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86" y="3785981"/>
            <a:ext cx="2299314" cy="1320552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7FCF719-4CDA-4743-8439-A664056FC1DE}"/>
              </a:ext>
            </a:extLst>
          </p:cNvPr>
          <p:cNvSpPr/>
          <p:nvPr/>
        </p:nvSpPr>
        <p:spPr>
          <a:xfrm>
            <a:off x="3229449" y="4199930"/>
            <a:ext cx="629392" cy="5818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4503C-4D31-DD41-8D55-51AAE3D33387}"/>
              </a:ext>
            </a:extLst>
          </p:cNvPr>
          <p:cNvSpPr txBox="1"/>
          <p:nvPr/>
        </p:nvSpPr>
        <p:spPr>
          <a:xfrm>
            <a:off x="4012811" y="4152321"/>
            <a:ext cx="2186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UNIL network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5DE97AA-624F-914A-A736-349012DA3F55}"/>
              </a:ext>
            </a:extLst>
          </p:cNvPr>
          <p:cNvSpPr/>
          <p:nvPr/>
        </p:nvSpPr>
        <p:spPr>
          <a:xfrm>
            <a:off x="6353150" y="4134722"/>
            <a:ext cx="629392" cy="5818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22F055-CCA1-B342-B89C-2AFBD17BE98E}"/>
              </a:ext>
            </a:extLst>
          </p:cNvPr>
          <p:cNvSpPr txBox="1"/>
          <p:nvPr/>
        </p:nvSpPr>
        <p:spPr>
          <a:xfrm>
            <a:off x="7108292" y="4152320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Curnagl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98AED-70F3-084F-A364-FA729E35E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86" y="1695939"/>
            <a:ext cx="1892300" cy="10668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182B9AE1-12CD-244F-9136-922E5C69DB3C}"/>
              </a:ext>
            </a:extLst>
          </p:cNvPr>
          <p:cNvSpPr/>
          <p:nvPr/>
        </p:nvSpPr>
        <p:spPr>
          <a:xfrm>
            <a:off x="3221293" y="1938393"/>
            <a:ext cx="629392" cy="5818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7E6AAC-0CD7-2B4A-9D93-E7AE619D6F50}"/>
              </a:ext>
            </a:extLst>
          </p:cNvPr>
          <p:cNvSpPr txBox="1"/>
          <p:nvPr/>
        </p:nvSpPr>
        <p:spPr>
          <a:xfrm>
            <a:off x="4012811" y="1950268"/>
            <a:ext cx="2858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Instant messenger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6F10E-5257-CB41-9CA4-9D03493E0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600" y="3270155"/>
            <a:ext cx="1789981" cy="1031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4F569-797A-E94B-942A-5807A0EBC686}"/>
              </a:ext>
            </a:extLst>
          </p:cNvPr>
          <p:cNvSpPr txBox="1"/>
          <p:nvPr/>
        </p:nvSpPr>
        <p:spPr>
          <a:xfrm>
            <a:off x="485726" y="4781821"/>
            <a:ext cx="3036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(When working from at home)</a:t>
            </a:r>
          </a:p>
        </p:txBody>
      </p:sp>
    </p:spTree>
    <p:extLst>
      <p:ext uri="{BB962C8B-B14F-4D97-AF65-F5344CB8AC3E}">
        <p14:creationId xmlns:p14="http://schemas.microsoft.com/office/powerpoint/2010/main" val="2917995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763C1D-1794-6340-8A3B-8F3B27F8F9E5}"/>
              </a:ext>
            </a:extLst>
          </p:cNvPr>
          <p:cNvCxnSpPr/>
          <p:nvPr/>
        </p:nvCxnSpPr>
        <p:spPr>
          <a:xfrm>
            <a:off x="0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39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707B4-A830-2744-8A06-2CE22C6C1714}"/>
              </a:ext>
            </a:extLst>
          </p:cNvPr>
          <p:cNvSpPr txBox="1"/>
          <p:nvPr/>
        </p:nvSpPr>
        <p:spPr>
          <a:xfrm>
            <a:off x="369455" y="1468582"/>
            <a:ext cx="80916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Questions?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369726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667216" y="4625763"/>
            <a:ext cx="3257550" cy="557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186113" y="3767816"/>
            <a:ext cx="2281237" cy="3694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3186113" y="3136068"/>
            <a:ext cx="2281237" cy="3525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186113" y="2470243"/>
            <a:ext cx="2281237" cy="3698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785496" y="1814338"/>
            <a:ext cx="3117850" cy="3692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432300" y="5715248"/>
            <a:ext cx="1871663" cy="6461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279650" y="5715248"/>
            <a:ext cx="1873250" cy="6461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52400" y="5715248"/>
            <a:ext cx="1871663" cy="6461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860" name="TextBox 2"/>
          <p:cNvSpPr txBox="1">
            <a:spLocks noChangeArrowheads="1"/>
          </p:cNvSpPr>
          <p:nvPr/>
        </p:nvSpPr>
        <p:spPr bwMode="auto">
          <a:xfrm>
            <a:off x="2940484" y="1817622"/>
            <a:ext cx="2962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Illumina/ONT sequence reads</a:t>
            </a:r>
          </a:p>
        </p:txBody>
      </p:sp>
      <p:sp>
        <p:nvSpPr>
          <p:cNvPr id="78861" name="TextBox 5"/>
          <p:cNvSpPr txBox="1">
            <a:spLocks noChangeArrowheads="1"/>
          </p:cNvSpPr>
          <p:nvPr/>
        </p:nvSpPr>
        <p:spPr bwMode="auto">
          <a:xfrm>
            <a:off x="3371850" y="2449251"/>
            <a:ext cx="1909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Genome assembly</a:t>
            </a:r>
          </a:p>
        </p:txBody>
      </p:sp>
      <p:sp>
        <p:nvSpPr>
          <p:cNvPr id="78862" name="TextBox 6"/>
          <p:cNvSpPr txBox="1">
            <a:spLocks noChangeArrowheads="1"/>
          </p:cNvSpPr>
          <p:nvPr/>
        </p:nvSpPr>
        <p:spPr bwMode="auto">
          <a:xfrm>
            <a:off x="3394075" y="3097198"/>
            <a:ext cx="1865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Assembly analysis</a:t>
            </a:r>
          </a:p>
        </p:txBody>
      </p:sp>
      <p:sp>
        <p:nvSpPr>
          <p:cNvPr id="78863" name="TextBox 7"/>
          <p:cNvSpPr txBox="1">
            <a:spLocks noChangeArrowheads="1"/>
          </p:cNvSpPr>
          <p:nvPr/>
        </p:nvSpPr>
        <p:spPr bwMode="auto">
          <a:xfrm>
            <a:off x="3289300" y="3746824"/>
            <a:ext cx="2074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Genome annotation</a:t>
            </a:r>
          </a:p>
        </p:txBody>
      </p:sp>
      <p:sp>
        <p:nvSpPr>
          <p:cNvPr id="78866" name="TextBox 12"/>
          <p:cNvSpPr txBox="1">
            <a:spLocks noChangeArrowheads="1"/>
          </p:cNvSpPr>
          <p:nvPr/>
        </p:nvSpPr>
        <p:spPr bwMode="auto">
          <a:xfrm>
            <a:off x="4735742" y="5728810"/>
            <a:ext cx="12522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16S rRNA </a:t>
            </a:r>
          </a:p>
          <a:p>
            <a:pPr algn="ctr" eaLnBrk="1" hangingPunct="1"/>
            <a:r>
              <a:rPr lang="en-US" sz="1800"/>
              <a:t>sequencing</a:t>
            </a:r>
          </a:p>
        </p:txBody>
      </p:sp>
      <p:sp>
        <p:nvSpPr>
          <p:cNvPr id="78867" name="TextBox 13"/>
          <p:cNvSpPr txBox="1">
            <a:spLocks noChangeArrowheads="1"/>
          </p:cNvSpPr>
          <p:nvPr/>
        </p:nvSpPr>
        <p:spPr bwMode="auto">
          <a:xfrm>
            <a:off x="2475501" y="5715248"/>
            <a:ext cx="14212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Functional </a:t>
            </a:r>
          </a:p>
          <a:p>
            <a:pPr algn="ctr" eaLnBrk="1" hangingPunct="1"/>
            <a:r>
              <a:rPr lang="en-US" sz="1800"/>
              <a:t>gene content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171575" y="5218361"/>
            <a:ext cx="3154363" cy="38258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278188" y="5218361"/>
            <a:ext cx="1047750" cy="38258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72" name="Straight Arrow Connector 28671"/>
          <p:cNvCxnSpPr/>
          <p:nvPr/>
        </p:nvCxnSpPr>
        <p:spPr>
          <a:xfrm>
            <a:off x="4325938" y="5218361"/>
            <a:ext cx="1047750" cy="38258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75" name="Straight Arrow Connector 28674"/>
          <p:cNvCxnSpPr>
            <a:cxnSpLocks/>
          </p:cNvCxnSpPr>
          <p:nvPr/>
        </p:nvCxnSpPr>
        <p:spPr>
          <a:xfrm>
            <a:off x="4325938" y="5218361"/>
            <a:ext cx="2979431" cy="36145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76" name="Down Arrow 28675"/>
          <p:cNvSpPr/>
          <p:nvPr/>
        </p:nvSpPr>
        <p:spPr>
          <a:xfrm>
            <a:off x="4056063" y="2240857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4056063" y="2885274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4056063" y="3536134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4056063" y="4286574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679" name="Straight Connector 28678"/>
          <p:cNvCxnSpPr/>
          <p:nvPr/>
        </p:nvCxnSpPr>
        <p:spPr>
          <a:xfrm>
            <a:off x="-246063" y="4217100"/>
            <a:ext cx="95424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80" name="TextBox 28679"/>
          <p:cNvSpPr txBox="1"/>
          <p:nvPr/>
        </p:nvSpPr>
        <p:spPr>
          <a:xfrm>
            <a:off x="82110" y="1099543"/>
            <a:ext cx="148343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sz="2000" baseline="3000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 semester</a:t>
            </a:r>
          </a:p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(autumn)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7638" y="4415086"/>
            <a:ext cx="148343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en-US" sz="2000" baseline="3000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 semester</a:t>
            </a:r>
          </a:p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(autumn)</a:t>
            </a: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82110" y="117475"/>
            <a:ext cx="93900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600" b="1"/>
              <a:t>Course concept – Sequencing bacteria!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94075" y="-64027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1212935" y="6285141"/>
            <a:ext cx="63627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Training-through-research!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835481" y="1133597"/>
            <a:ext cx="3002489" cy="5156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" name="TextBox 2"/>
          <p:cNvSpPr txBox="1">
            <a:spLocks noChangeArrowheads="1"/>
          </p:cNvSpPr>
          <p:nvPr/>
        </p:nvSpPr>
        <p:spPr bwMode="auto">
          <a:xfrm>
            <a:off x="2845313" y="1197096"/>
            <a:ext cx="30024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/>
              <a:t>Sequence isolate genomes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F387C-0026-F843-AB6E-B43F602F95D2}"/>
              </a:ext>
            </a:extLst>
          </p:cNvPr>
          <p:cNvSpPr/>
          <p:nvPr/>
        </p:nvSpPr>
        <p:spPr>
          <a:xfrm>
            <a:off x="2680563" y="4719479"/>
            <a:ext cx="32476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/>
              <a:t>Sequence entire microbiome</a:t>
            </a:r>
            <a:endParaRPr lang="en-US" sz="2000"/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0BA87F82-A466-D447-8BAC-6B8001AF2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13" y="5748553"/>
            <a:ext cx="1902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Community </a:t>
            </a:r>
          </a:p>
          <a:p>
            <a:pPr algn="ctr" eaLnBrk="1" hangingPunct="1"/>
            <a:r>
              <a:rPr lang="en-US" sz="1800"/>
              <a:t>changes over time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CDF386-C362-AB49-8989-9B6A6D4D123A}"/>
              </a:ext>
            </a:extLst>
          </p:cNvPr>
          <p:cNvGrpSpPr/>
          <p:nvPr/>
        </p:nvGrpSpPr>
        <p:grpSpPr>
          <a:xfrm>
            <a:off x="5928183" y="1058083"/>
            <a:ext cx="4033544" cy="3159017"/>
            <a:chOff x="5928183" y="1058083"/>
            <a:chExt cx="4033544" cy="31590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F61BC1-9833-E049-94FF-714DE1464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7660" y="1058083"/>
              <a:ext cx="1474746" cy="14747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2F36B2-6CB3-5B46-8127-ECFFC2B26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3601" y="2585742"/>
              <a:ext cx="1361768" cy="1361768"/>
            </a:xfrm>
            <a:prstGeom prst="rect">
              <a:avLst/>
            </a:prstGeom>
          </p:spPr>
        </p:pic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33B7BE8D-EA84-124A-94A0-3F55985BAE3A}"/>
                </a:ext>
              </a:extLst>
            </p:cNvPr>
            <p:cNvSpPr/>
            <p:nvPr/>
          </p:nvSpPr>
          <p:spPr>
            <a:xfrm rot="10800000">
              <a:off x="6553200" y="2020603"/>
              <a:ext cx="457469" cy="393522"/>
            </a:xfrm>
            <a:prstGeom prst="bentUpArrow">
              <a:avLst>
                <a:gd name="adj1" fmla="val 34994"/>
                <a:gd name="adj2" fmla="val 50000"/>
                <a:gd name="adj3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78C342-D041-1047-A548-3375910A0FCF}"/>
                </a:ext>
              </a:extLst>
            </p:cNvPr>
            <p:cNvSpPr txBox="1"/>
            <p:nvPr/>
          </p:nvSpPr>
          <p:spPr>
            <a:xfrm>
              <a:off x="7240804" y="2067070"/>
              <a:ext cx="138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Environment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592D08-23AA-6747-ADD7-203D09C25790}"/>
                </a:ext>
              </a:extLst>
            </p:cNvPr>
            <p:cNvSpPr txBox="1"/>
            <p:nvPr/>
          </p:nvSpPr>
          <p:spPr>
            <a:xfrm>
              <a:off x="5928183" y="3345804"/>
              <a:ext cx="10098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Bacterial</a:t>
              </a:r>
            </a:p>
            <a:p>
              <a:r>
                <a:rPr lang="en-US">
                  <a:solidFill>
                    <a:schemeClr val="bg1"/>
                  </a:solidFill>
                </a:rPr>
                <a:t> colonies</a:t>
              </a:r>
            </a:p>
          </p:txBody>
        </p:sp>
        <p:pic>
          <p:nvPicPr>
            <p:cNvPr id="52" name="Picture 8">
              <a:extLst>
                <a:ext uri="{FF2B5EF4-FFF2-40B4-BE49-F238E27FC236}">
                  <a16:creationId xmlns:a16="http://schemas.microsoft.com/office/drawing/2014/main" id="{D45E6A07-4797-3A4F-90A2-25D13343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080" y="2626911"/>
              <a:ext cx="1557647" cy="1590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EED2D6-01E4-F14F-BF10-F44C1C431845}"/>
                </a:ext>
              </a:extLst>
            </p:cNvPr>
            <p:cNvGrpSpPr/>
            <p:nvPr/>
          </p:nvGrpSpPr>
          <p:grpSpPr>
            <a:xfrm>
              <a:off x="7506619" y="2787702"/>
              <a:ext cx="1137349" cy="1297349"/>
              <a:chOff x="7575635" y="2814945"/>
              <a:chExt cx="1137349" cy="1297349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2BE4EA52-6E76-DF4F-95FC-C836E8D3B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7995" t="67146" r="74672" b="14048"/>
              <a:stretch/>
            </p:blipFill>
            <p:spPr bwMode="auto">
              <a:xfrm>
                <a:off x="7781620" y="2814945"/>
                <a:ext cx="931364" cy="1194283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AF748D1-1CDB-A94D-8468-5C49097D418A}"/>
                  </a:ext>
                </a:extLst>
              </p:cNvPr>
              <p:cNvSpPr/>
              <p:nvPr/>
            </p:nvSpPr>
            <p:spPr>
              <a:xfrm>
                <a:off x="7575635" y="3472092"/>
                <a:ext cx="585139" cy="6402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1ECEAE31-0631-844F-AB44-178E04AF58D9}"/>
                </a:ext>
              </a:extLst>
            </p:cNvPr>
            <p:cNvSpPr/>
            <p:nvPr/>
          </p:nvSpPr>
          <p:spPr>
            <a:xfrm>
              <a:off x="7525409" y="3377539"/>
              <a:ext cx="359398" cy="46627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0AE413E-3584-C547-BA34-9BDCA7F20AA1}"/>
                </a:ext>
              </a:extLst>
            </p:cNvPr>
            <p:cNvSpPr txBox="1"/>
            <p:nvPr/>
          </p:nvSpPr>
          <p:spPr>
            <a:xfrm>
              <a:off x="7296601" y="3817517"/>
              <a:ext cx="1713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Isolate genomes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935CA257-FE24-2B4F-81C7-3E0605FA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12" y="4250328"/>
            <a:ext cx="1474746" cy="147474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B157BD5-3A18-B049-9BE6-7D2A0E87B4CD}"/>
              </a:ext>
            </a:extLst>
          </p:cNvPr>
          <p:cNvSpPr txBox="1"/>
          <p:nvPr/>
        </p:nvSpPr>
        <p:spPr>
          <a:xfrm>
            <a:off x="7569256" y="5259315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Environment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434053" y="5715248"/>
            <a:ext cx="1873250" cy="64611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865" name="TextBox 11"/>
          <p:cNvSpPr txBox="1">
            <a:spLocks noChangeArrowheads="1"/>
          </p:cNvSpPr>
          <p:nvPr/>
        </p:nvSpPr>
        <p:spPr bwMode="auto">
          <a:xfrm>
            <a:off x="6579934" y="5720885"/>
            <a:ext cx="155888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Shotgun</a:t>
            </a:r>
          </a:p>
          <a:p>
            <a:pPr algn="ctr" eaLnBrk="1" hangingPunct="1"/>
            <a:r>
              <a:rPr lang="en-US" sz="1800"/>
              <a:t>metagenomics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137523"/>
            <a:ext cx="2133600" cy="365125"/>
          </a:xfrm>
        </p:spPr>
        <p:txBody>
          <a:bodyPr/>
          <a:lstStyle/>
          <a:p>
            <a:pPr>
              <a:defRPr/>
            </a:pPr>
            <a:fld id="{F4C4097E-4BCF-2540-9EDC-5C56C6E23B1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3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 animBg="1"/>
      <p:bldP spid="16" grpId="0" animBg="1"/>
      <p:bldP spid="4" grpId="0" animBg="1"/>
      <p:bldP spid="78866" grpId="0"/>
      <p:bldP spid="78867" grpId="0"/>
      <p:bldP spid="39" grpId="0" animBg="1"/>
      <p:bldP spid="44" grpId="0"/>
      <p:bldP spid="74" grpId="0"/>
      <p:bldP spid="3" grpId="0"/>
      <p:bldP spid="41" grpId="0"/>
      <p:bldP spid="55" grpId="0"/>
      <p:bldP spid="21" grpId="0" animBg="1"/>
      <p:bldP spid="78865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40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3F6C2-1218-324F-86F1-BCB98072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328" y="1600395"/>
            <a:ext cx="4445000" cy="444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D211D0-8F7E-5D43-B0D4-ADCB9F195BB7}"/>
              </a:ext>
            </a:extLst>
          </p:cNvPr>
          <p:cNvSpPr txBox="1"/>
          <p:nvPr/>
        </p:nvSpPr>
        <p:spPr>
          <a:xfrm>
            <a:off x="2830388" y="954064"/>
            <a:ext cx="301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Coffee break!!!</a:t>
            </a:r>
          </a:p>
        </p:txBody>
      </p:sp>
    </p:spTree>
    <p:extLst>
      <p:ext uri="{BB962C8B-B14F-4D97-AF65-F5344CB8AC3E}">
        <p14:creationId xmlns:p14="http://schemas.microsoft.com/office/powerpoint/2010/main" val="296694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87338" y="163775"/>
            <a:ext cx="838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/>
              <a:t>Objectives of this course (7</a:t>
            </a:r>
            <a:r>
              <a:rPr lang="en-US" sz="3600" b="1" baseline="30000"/>
              <a:t>th</a:t>
            </a:r>
            <a:r>
              <a:rPr lang="en-US" sz="3600" b="1"/>
              <a:t> semester)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94550" y="1451898"/>
            <a:ext cx="8137589" cy="525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 eaLnBrk="1" hangingPunct="1">
              <a:buAutoNum type="arabicPeriod"/>
            </a:pPr>
            <a:r>
              <a:rPr lang="en-US" sz="2800">
                <a:solidFill>
                  <a:schemeClr val="tx1"/>
                </a:solidFill>
                <a:latin typeface="Calibri" charset="0"/>
              </a:rPr>
              <a:t>To learn theoretical aspects of (bacterial) genomics:</a:t>
            </a:r>
          </a:p>
          <a:p>
            <a:pPr algn="l" eaLnBrk="1" hangingPunct="1"/>
            <a:endParaRPr lang="en-US" sz="2000" b="1">
              <a:solidFill>
                <a:srgbClr val="3366FF"/>
              </a:solidFill>
              <a:latin typeface="Calibri" charset="0"/>
            </a:endParaRP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</a:rPr>
              <a:t>What are state-of-the-art sequencing technologies?</a:t>
            </a: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</a:rPr>
              <a:t>How is the quality of sequencing reads assessed?</a:t>
            </a: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</a:rPr>
              <a:t>How are genomes assembled?</a:t>
            </a: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</a:rPr>
              <a:t>How are genomes annotated?</a:t>
            </a: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</a:rPr>
              <a:t>What are general genomic characteristics, such as GC skew, GC content, ORFs and others?</a:t>
            </a:r>
            <a:endParaRPr lang="en-US" sz="2000">
              <a:solidFill>
                <a:srgbClr val="3366FF"/>
              </a:solidFill>
              <a:latin typeface="Calibri" charset="0"/>
            </a:endParaRP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</a:rPr>
              <a:t>What are homologs, </a:t>
            </a:r>
            <a:r>
              <a:rPr lang="en-US" sz="2400" err="1">
                <a:solidFill>
                  <a:srgbClr val="3366FF"/>
                </a:solidFill>
                <a:latin typeface="Calibri" charset="0"/>
              </a:rPr>
              <a:t>paralogs</a:t>
            </a:r>
            <a:r>
              <a:rPr lang="en-US" sz="2400">
                <a:solidFill>
                  <a:srgbClr val="3366FF"/>
                </a:solidFill>
                <a:latin typeface="Calibri" charset="0"/>
              </a:rPr>
              <a:t>, </a:t>
            </a:r>
            <a:r>
              <a:rPr lang="en-US" sz="2400" err="1">
                <a:solidFill>
                  <a:srgbClr val="3366FF"/>
                </a:solidFill>
                <a:latin typeface="Calibri" charset="0"/>
              </a:rPr>
              <a:t>orthologs</a:t>
            </a:r>
            <a:r>
              <a:rPr lang="en-US" sz="2400">
                <a:solidFill>
                  <a:srgbClr val="3366FF"/>
                </a:solidFill>
                <a:latin typeface="Calibri" charset="0"/>
              </a:rPr>
              <a:t>?</a:t>
            </a:r>
            <a:endParaRPr lang="en-US" sz="2400" b="1">
              <a:solidFill>
                <a:srgbClr val="3366FF"/>
              </a:solidFill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8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425064" y="1414911"/>
            <a:ext cx="8383075" cy="525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/>
            <a:r>
              <a:rPr lang="en-US" sz="2800">
                <a:solidFill>
                  <a:schemeClr val="tx1"/>
                </a:solidFill>
                <a:latin typeface="Calibri" charset="0"/>
              </a:rPr>
              <a:t>2. To acquire relevant technical skills in bioinformatics and genomics</a:t>
            </a:r>
            <a:r>
              <a:rPr lang="en-US">
                <a:solidFill>
                  <a:schemeClr val="tx1"/>
                </a:solidFill>
                <a:latin typeface="Calibri" charset="0"/>
              </a:rPr>
              <a:t>:</a:t>
            </a:r>
          </a:p>
          <a:p>
            <a:pPr algn="l" eaLnBrk="1" hangingPunct="1"/>
            <a:endParaRPr lang="en-US" sz="1200">
              <a:solidFill>
                <a:schemeClr val="tx1"/>
              </a:solidFill>
              <a:latin typeface="Calibri" charset="0"/>
            </a:endParaRPr>
          </a:p>
          <a:p>
            <a:pPr marL="800100" lvl="1" indent="-342900" algn="l" eaLnBrk="1" hangingPunct="1"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  <a:cs typeface="ＭＳ Ｐゴシック" charset="0"/>
              </a:rPr>
              <a:t>LINUX, command-line usage, R, R markdown</a:t>
            </a:r>
          </a:p>
          <a:p>
            <a:pPr marL="800100" lvl="1" indent="-342900" algn="l" eaLnBrk="1" hangingPunct="1"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  <a:cs typeface="ＭＳ Ｐゴシック" charset="0"/>
              </a:rPr>
              <a:t>Handling ‘large’ datasets</a:t>
            </a:r>
          </a:p>
          <a:p>
            <a:pPr marL="800100" lvl="1" indent="-342900" algn="l" eaLnBrk="1" hangingPunct="1"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  <a:cs typeface="ＭＳ Ｐゴシック" charset="0"/>
              </a:rPr>
              <a:t>Working on a ‘High-performance computing (HPC) cluster</a:t>
            </a:r>
            <a:r>
              <a:rPr lang="en-US" sz="2400">
                <a:solidFill>
                  <a:schemeClr val="tx1"/>
                </a:solidFill>
                <a:latin typeface="Calibri" charset="0"/>
                <a:cs typeface="ＭＳ Ｐゴシック" charset="0"/>
              </a:rPr>
              <a:t>’</a:t>
            </a:r>
          </a:p>
          <a:p>
            <a:pPr marL="800100" lvl="1" indent="-342900" algn="l" eaLnBrk="1" hangingPunct="1">
              <a:spcBef>
                <a:spcPts val="575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  <a:cs typeface="ＭＳ Ｐゴシック" charset="0"/>
              </a:rPr>
              <a:t>Processing of next-gen sequencing data</a:t>
            </a:r>
          </a:p>
          <a:p>
            <a:pPr marL="800100" lvl="1" indent="-342900" algn="l" eaLnBrk="1" hangingPunct="1">
              <a:spcBef>
                <a:spcPts val="575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  <a:cs typeface="ＭＳ Ｐゴシック" charset="0"/>
              </a:rPr>
              <a:t>Performing read mappings</a:t>
            </a:r>
          </a:p>
          <a:p>
            <a:pPr marL="800100" lvl="1" indent="-342900" algn="l" eaLnBrk="1" hangingPunct="1">
              <a:spcBef>
                <a:spcPts val="575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  <a:cs typeface="ＭＳ Ｐゴシック" charset="0"/>
              </a:rPr>
              <a:t>Analyzing genome assemblies and annotations</a:t>
            </a:r>
          </a:p>
          <a:p>
            <a:pPr marL="800100" lvl="1" indent="-342900" algn="l" eaLnBrk="1" hangingPunct="1">
              <a:spcBef>
                <a:spcPts val="575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rgbClr val="3366FF"/>
                </a:solidFill>
                <a:latin typeface="Calibri" charset="0"/>
                <a:cs typeface="ＭＳ Ｐゴシック" charset="0"/>
              </a:rPr>
              <a:t>Documentation of bioinformatic analyses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E11EE2-1BBB-F545-A60B-16684DE16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163775"/>
            <a:ext cx="838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/>
              <a:t>Objectives of this course (7</a:t>
            </a:r>
            <a:r>
              <a:rPr lang="en-US" sz="3600" b="1" baseline="30000"/>
              <a:t>th</a:t>
            </a:r>
            <a:r>
              <a:rPr lang="en-US" sz="3600" b="1"/>
              <a:t> semester)</a:t>
            </a:r>
          </a:p>
        </p:txBody>
      </p:sp>
    </p:spTree>
    <p:extLst>
      <p:ext uri="{BB962C8B-B14F-4D97-AF65-F5344CB8AC3E}">
        <p14:creationId xmlns:p14="http://schemas.microsoft.com/office/powerpoint/2010/main" val="174542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3705B-D3D6-C940-A91B-04F01C50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8" y="1466994"/>
            <a:ext cx="5870673" cy="44076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E86A4C-86DF-6B4D-8FF8-612BBDDD8F10}"/>
              </a:ext>
            </a:extLst>
          </p:cNvPr>
          <p:cNvSpPr/>
          <p:nvPr/>
        </p:nvSpPr>
        <p:spPr>
          <a:xfrm>
            <a:off x="2507530" y="3157979"/>
            <a:ext cx="6372519" cy="3563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E0B86-718E-8849-87EC-2BCF187ED6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674" y="3026100"/>
            <a:ext cx="5770179" cy="333025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C8DC0C5E-F1E5-DE4B-910B-8D3410AF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163775"/>
            <a:ext cx="838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/>
              <a:t>Objectives of this course (7</a:t>
            </a:r>
            <a:r>
              <a:rPr lang="en-US" sz="3600" b="1" baseline="30000"/>
              <a:t>th</a:t>
            </a:r>
            <a:r>
              <a:rPr lang="en-US" sz="3600" b="1"/>
              <a:t> semester)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781398-D178-B74F-A5F4-A776D406FDE8}"/>
              </a:ext>
            </a:extLst>
          </p:cNvPr>
          <p:cNvSpPr/>
          <p:nvPr/>
        </p:nvSpPr>
        <p:spPr>
          <a:xfrm>
            <a:off x="0" y="5642043"/>
            <a:ext cx="2743200" cy="7143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0A865-56CE-CD42-BACB-46DD91FCC42E}"/>
              </a:ext>
            </a:extLst>
          </p:cNvPr>
          <p:cNvSpPr/>
          <p:nvPr/>
        </p:nvSpPr>
        <p:spPr>
          <a:xfrm>
            <a:off x="2743200" y="6576355"/>
            <a:ext cx="8765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https://</a:t>
            </a:r>
            <a:r>
              <a:rPr lang="en-US" sz="1200" err="1"/>
              <a:t>www.import.io</a:t>
            </a:r>
            <a:r>
              <a:rPr lang="en-US" sz="1200"/>
              <a:t>/post/why-data-scientist-is-being-called-the-sexiest-job-of-the-21st-century/</a:t>
            </a:r>
          </a:p>
        </p:txBody>
      </p:sp>
    </p:spTree>
    <p:extLst>
      <p:ext uri="{BB962C8B-B14F-4D97-AF65-F5344CB8AC3E}">
        <p14:creationId xmlns:p14="http://schemas.microsoft.com/office/powerpoint/2010/main" val="397604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87338" y="117475"/>
            <a:ext cx="838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/>
              <a:t>Credits and evaluation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161394" y="1414911"/>
            <a:ext cx="8751947" cy="525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defTabSz="914400" eaLnBrk="1" hangingPunct="1">
              <a:lnSpc>
                <a:spcPct val="110000"/>
              </a:lnSpc>
              <a:buFontTx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Class counts for </a:t>
            </a:r>
            <a:r>
              <a:rPr lang="en-US" sz="2800" b="1" kern="0" dirty="0">
                <a:solidFill>
                  <a:srgbClr val="000000"/>
                </a:solidFill>
                <a:latin typeface="Calibri" charset="0"/>
              </a:rPr>
              <a:t>3 credits per semester </a:t>
            </a:r>
          </a:p>
          <a:p>
            <a:pPr lvl="0" algn="l" defTabSz="914400" eaLnBrk="1" hangingPunct="1">
              <a:lnSpc>
                <a:spcPct val="110000"/>
              </a:lnSpc>
              <a:tabLst>
                <a:tab pos="346075" algn="l"/>
              </a:tabLst>
            </a:pP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	</a:t>
            </a:r>
            <a:r>
              <a:rPr lang="en-US" sz="2800" kern="0" dirty="0">
                <a:solidFill>
                  <a:srgbClr val="3366FF"/>
                </a:solidFill>
                <a:latin typeface="Calibri" charset="0"/>
              </a:rPr>
              <a:t>--&gt; equivalent to a time investment of 7 x 4h plus 2 days, 		as mostly considered as </a:t>
            </a:r>
            <a:r>
              <a:rPr lang="ja-JP" altLang="en-US" sz="2800" kern="0">
                <a:solidFill>
                  <a:srgbClr val="3366FF"/>
                </a:solidFill>
                <a:latin typeface="Calibri" charset="0"/>
              </a:rPr>
              <a:t>‘</a:t>
            </a:r>
            <a:r>
              <a:rPr lang="en-US" altLang="ja-JP" sz="2800" kern="0" dirty="0">
                <a:solidFill>
                  <a:srgbClr val="3366FF"/>
                </a:solidFill>
                <a:latin typeface="Calibri" charset="0"/>
              </a:rPr>
              <a:t>TP</a:t>
            </a:r>
            <a:r>
              <a:rPr lang="ja-JP" altLang="en-US" sz="2800" kern="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2800" kern="0" dirty="0">
                <a:solidFill>
                  <a:srgbClr val="3366FF"/>
                </a:solidFill>
                <a:latin typeface="Calibri" charset="0"/>
              </a:rPr>
              <a:t>.</a:t>
            </a:r>
          </a:p>
          <a:p>
            <a:pPr marL="342900" indent="-342900" algn="l" defTabSz="914400" eaLnBrk="1" hangingPunct="1">
              <a:lnSpc>
                <a:spcPct val="110000"/>
              </a:lnSpc>
              <a:buFontTx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7</a:t>
            </a:r>
            <a:r>
              <a:rPr lang="en-US" sz="2800" kern="0" baseline="30000" dirty="0">
                <a:solidFill>
                  <a:srgbClr val="000000"/>
                </a:solidFill>
                <a:latin typeface="Calibri" charset="0"/>
              </a:rPr>
              <a:t>th</a:t>
            </a: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 semester: </a:t>
            </a:r>
            <a:r>
              <a:rPr lang="en-US" sz="2800" b="1" kern="0" dirty="0">
                <a:solidFill>
                  <a:srgbClr val="000000"/>
                </a:solidFill>
                <a:latin typeface="Calibri" charset="0"/>
              </a:rPr>
              <a:t>Oral exam</a:t>
            </a:r>
          </a:p>
          <a:p>
            <a:pPr marL="342900" indent="-342900" algn="l" defTabSz="914400" eaLnBrk="1" hangingPunct="1">
              <a:lnSpc>
                <a:spcPct val="110000"/>
              </a:lnSpc>
              <a:buFontTx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8</a:t>
            </a:r>
            <a:r>
              <a:rPr lang="en-US" sz="2800" kern="0" baseline="30000" dirty="0">
                <a:solidFill>
                  <a:srgbClr val="000000"/>
                </a:solidFill>
                <a:latin typeface="Calibri" charset="0"/>
              </a:rPr>
              <a:t>th</a:t>
            </a: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 semester: </a:t>
            </a:r>
            <a:r>
              <a:rPr lang="en-US" sz="2800" b="1" kern="0" dirty="0">
                <a:solidFill>
                  <a:srgbClr val="000000"/>
                </a:solidFill>
                <a:latin typeface="Calibri" charset="0"/>
              </a:rPr>
              <a:t>Written report </a:t>
            </a: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(50%) and </a:t>
            </a:r>
            <a:r>
              <a:rPr lang="en-US" sz="2800" b="1" kern="0" dirty="0">
                <a:solidFill>
                  <a:srgbClr val="000000"/>
                </a:solidFill>
                <a:latin typeface="Calibri" charset="0"/>
              </a:rPr>
              <a:t>presentation</a:t>
            </a: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 (50%)</a:t>
            </a:r>
          </a:p>
          <a:p>
            <a:pPr marL="342900" lvl="0" indent="-342900" algn="l" defTabSz="914400" eaLnBrk="1" hangingPunct="1">
              <a:lnSpc>
                <a:spcPct val="110000"/>
              </a:lnSpc>
              <a:buFontTx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Calibri" charset="0"/>
              </a:rPr>
              <a:t>Your participation </a:t>
            </a: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in class can make a difference to </a:t>
            </a:r>
            <a:r>
              <a:rPr lang="en-US" sz="2800" b="1" kern="0" dirty="0">
                <a:solidFill>
                  <a:srgbClr val="000000"/>
                </a:solidFill>
                <a:latin typeface="Calibri" charset="0"/>
              </a:rPr>
              <a:t>final grade</a:t>
            </a:r>
          </a:p>
          <a:p>
            <a:pPr marL="342900" lvl="0" indent="-342900" algn="l" defTabSz="914400" eaLnBrk="1" hangingPunct="1">
              <a:lnSpc>
                <a:spcPct val="110000"/>
              </a:lnSpc>
              <a:buFontTx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Calibri" charset="0"/>
              </a:rPr>
              <a:t>Time investment? </a:t>
            </a: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Most</a:t>
            </a:r>
            <a:r>
              <a:rPr lang="en-US" sz="2800" b="1" kern="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work in class, but </a:t>
            </a:r>
            <a:r>
              <a:rPr lang="en-US" sz="2800" b="1" kern="0" dirty="0">
                <a:solidFill>
                  <a:srgbClr val="000000"/>
                </a:solidFill>
                <a:latin typeface="Calibri" charset="0"/>
              </a:rPr>
              <a:t>possible </a:t>
            </a: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to invest some time in between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3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985242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87338" y="117475"/>
            <a:ext cx="838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/>
              <a:t>Course material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161394" y="1414911"/>
            <a:ext cx="8751947" cy="525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defTabSz="914400" eaLnBrk="1" hangingPunct="1">
              <a:lnSpc>
                <a:spcPct val="110000"/>
              </a:lnSpc>
              <a:buFontTx/>
              <a:buChar char="•"/>
            </a:pPr>
            <a:r>
              <a:rPr lang="de-CH" sz="2800" kern="0" dirty="0">
                <a:solidFill>
                  <a:srgbClr val="000000"/>
                </a:solidFill>
                <a:latin typeface="Calibri" charset="0"/>
              </a:rPr>
              <a:t>Individual </a:t>
            </a:r>
            <a:r>
              <a:rPr lang="de-CH" sz="2800" kern="0" dirty="0" err="1">
                <a:solidFill>
                  <a:srgbClr val="000000"/>
                </a:solidFill>
                <a:latin typeface="Calibri" charset="0"/>
              </a:rPr>
              <a:t>course</a:t>
            </a:r>
            <a:r>
              <a:rPr lang="de-CH" sz="2800" kern="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de-CH" sz="2800" kern="0" dirty="0" err="1">
                <a:solidFill>
                  <a:srgbClr val="000000"/>
                </a:solidFill>
                <a:latin typeface="Calibri" charset="0"/>
              </a:rPr>
              <a:t>lectures</a:t>
            </a:r>
            <a:endParaRPr lang="de-CH" sz="2800" kern="0" dirty="0">
              <a:solidFill>
                <a:srgbClr val="000000"/>
              </a:solidFill>
              <a:latin typeface="Calibri" charset="0"/>
            </a:endParaRPr>
          </a:p>
          <a:p>
            <a:pPr marL="342900" lvl="0" indent="-342900" algn="l" defTabSz="914400" eaLnBrk="1" hangingPunct="1">
              <a:lnSpc>
                <a:spcPct val="110000"/>
              </a:lnSpc>
              <a:buFontTx/>
              <a:buChar char="•"/>
            </a:pPr>
            <a:r>
              <a:rPr lang="de-CH" sz="2800" kern="0" dirty="0" err="1">
                <a:solidFill>
                  <a:srgbClr val="000000"/>
                </a:solidFill>
                <a:latin typeface="Calibri" charset="0"/>
              </a:rPr>
              <a:t>Protocols</a:t>
            </a:r>
            <a:r>
              <a:rPr lang="de-CH" sz="2800" kern="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de-CH" sz="2800" kern="0" dirty="0" err="1">
                <a:solidFill>
                  <a:srgbClr val="000000"/>
                </a:solidFill>
                <a:latin typeface="Calibri" charset="0"/>
              </a:rPr>
              <a:t>and</a:t>
            </a:r>
            <a:r>
              <a:rPr lang="de-CH" sz="2800" kern="0" dirty="0">
                <a:solidFill>
                  <a:srgbClr val="000000"/>
                </a:solidFill>
                <a:latin typeface="Calibri" charset="0"/>
              </a:rPr>
              <a:t> Tutorials </a:t>
            </a:r>
            <a:r>
              <a:rPr lang="de-CH" sz="2800" kern="0" dirty="0" err="1">
                <a:solidFill>
                  <a:srgbClr val="000000"/>
                </a:solidFill>
                <a:latin typeface="Calibri" charset="0"/>
              </a:rPr>
              <a:t>for</a:t>
            </a:r>
            <a:r>
              <a:rPr lang="de-CH" sz="2800" kern="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de-CH" sz="2800" kern="0" dirty="0" err="1">
                <a:solidFill>
                  <a:srgbClr val="000000"/>
                </a:solidFill>
                <a:latin typeface="Calibri" charset="0"/>
              </a:rPr>
              <a:t>practical</a:t>
            </a:r>
            <a:r>
              <a:rPr lang="de-CH" sz="2800" kern="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de-CH" sz="2800" kern="0" dirty="0" err="1">
                <a:solidFill>
                  <a:srgbClr val="000000"/>
                </a:solidFill>
                <a:latin typeface="Calibri" charset="0"/>
              </a:rPr>
              <a:t>parts</a:t>
            </a:r>
            <a:endParaRPr lang="de-CH" sz="2800" kern="0" dirty="0">
              <a:solidFill>
                <a:srgbClr val="000000"/>
              </a:solidFill>
              <a:latin typeface="Calibri" charset="0"/>
            </a:endParaRPr>
          </a:p>
          <a:p>
            <a:pPr marL="342900" lvl="0" indent="-342900" algn="l" defTabSz="914400" eaLnBrk="1" hangingPunct="1">
              <a:lnSpc>
                <a:spcPct val="110000"/>
              </a:lnSpc>
              <a:buFontTx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Calibri" charset="0"/>
              </a:rPr>
              <a:t>Supportive files and documentations</a:t>
            </a:r>
          </a:p>
          <a:p>
            <a:pPr lvl="0" algn="l" defTabSz="914400" eaLnBrk="1" hangingPunct="1">
              <a:lnSpc>
                <a:spcPct val="110000"/>
              </a:lnSpc>
            </a:pPr>
            <a:r>
              <a:rPr lang="en-US" sz="2000" b="1" kern="0" dirty="0">
                <a:solidFill>
                  <a:srgbClr val="3366FF"/>
                </a:solidFill>
                <a:latin typeface="Calibri" charset="0"/>
              </a:rPr>
              <a:t>	</a:t>
            </a:r>
            <a:r>
              <a:rPr lang="en-US" b="1" kern="0" dirty="0">
                <a:solidFill>
                  <a:srgbClr val="3366FF"/>
                </a:solidFill>
                <a:latin typeface="Calibri" charset="0"/>
                <a:sym typeface="Wingdings" pitchFamily="2" charset="2"/>
              </a:rPr>
              <a:t></a:t>
            </a:r>
            <a:r>
              <a:rPr lang="en-US" b="1" kern="0" dirty="0">
                <a:solidFill>
                  <a:srgbClr val="3366FF"/>
                </a:solidFill>
                <a:latin typeface="Calibri" charset="0"/>
              </a:rPr>
              <a:t> Moodle, Slack</a:t>
            </a:r>
          </a:p>
          <a:p>
            <a:pPr lvl="0" algn="l" defTabSz="914400" eaLnBrk="1" hangingPunct="1">
              <a:lnSpc>
                <a:spcPct val="110000"/>
              </a:lnSpc>
            </a:pPr>
            <a:r>
              <a:rPr lang="en-US" b="1" kern="0" dirty="0">
                <a:solidFill>
                  <a:srgbClr val="3366FF"/>
                </a:solidFill>
                <a:latin typeface="Calibri" charset="0"/>
              </a:rPr>
              <a:t>	</a:t>
            </a:r>
            <a:r>
              <a:rPr lang="en-US" b="1" kern="0" dirty="0">
                <a:solidFill>
                  <a:srgbClr val="3366FF"/>
                </a:solidFill>
                <a:latin typeface="Calibri" charset="0"/>
                <a:sym typeface="Wingdings" pitchFamily="2" charset="2"/>
              </a:rPr>
              <a:t> Google sheet (schedule, groups,...) </a:t>
            </a:r>
            <a:endParaRPr lang="en-US" sz="2800" b="1" kern="0" dirty="0">
              <a:solidFill>
                <a:schemeClr val="tx1"/>
              </a:solidFill>
              <a:latin typeface="Calibri" charset="0"/>
            </a:endParaRPr>
          </a:p>
          <a:p>
            <a:pPr lvl="0" algn="l" defTabSz="914400" eaLnBrk="1" hangingPunct="1">
              <a:lnSpc>
                <a:spcPct val="110000"/>
              </a:lnSpc>
            </a:pPr>
            <a:r>
              <a:rPr lang="en-US" b="1" kern="0" dirty="0">
                <a:solidFill>
                  <a:schemeClr val="tx1"/>
                </a:solidFill>
                <a:latin typeface="Calibri" charset="0"/>
              </a:rPr>
              <a:t>	</a:t>
            </a:r>
            <a:r>
              <a:rPr lang="en-US" b="1" kern="0" dirty="0">
                <a:solidFill>
                  <a:srgbClr val="3366FF"/>
                </a:solidFill>
                <a:latin typeface="Calibri" charset="0"/>
                <a:sym typeface="Wingdings" pitchFamily="2" charset="2"/>
              </a:rPr>
              <a:t></a:t>
            </a:r>
            <a:r>
              <a:rPr lang="en-US" kern="0" dirty="0">
                <a:solidFill>
                  <a:srgbClr val="3366FF"/>
                </a:solidFill>
                <a:latin typeface="Calibri" charset="0"/>
              </a:rPr>
              <a:t> Provided one day ahead</a:t>
            </a:r>
          </a:p>
          <a:p>
            <a:pPr lvl="0" algn="l" defTabSz="914400" eaLnBrk="1" hangingPunct="1">
              <a:lnSpc>
                <a:spcPct val="110000"/>
              </a:lnSpc>
            </a:pPr>
            <a:endParaRPr lang="en-US" b="1" kern="0" dirty="0">
              <a:solidFill>
                <a:srgbClr val="3366FF"/>
              </a:solidFill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4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86479</TotalTime>
  <Words>1581</Words>
  <Application>Microsoft Macintosh PowerPoint</Application>
  <PresentationFormat>On-screen Show (4:3)</PresentationFormat>
  <Paragraphs>465</Paragraphs>
  <Slides>40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ＭＳ Ｐゴシック</vt:lpstr>
      <vt:lpstr>American Typewriter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SAGE publications?</vt:lpstr>
      <vt:lpstr>Research should be documented/reproducible</vt:lpstr>
      <vt:lpstr>PowerPoint Presentation</vt:lpstr>
      <vt:lpstr>PowerPoint Presentation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Engel</dc:creator>
  <cp:lastModifiedBy>philipp engel</cp:lastModifiedBy>
  <cp:revision>312</cp:revision>
  <cp:lastPrinted>2021-09-21T13:21:28Z</cp:lastPrinted>
  <dcterms:created xsi:type="dcterms:W3CDTF">2016-09-03T21:07:46Z</dcterms:created>
  <dcterms:modified xsi:type="dcterms:W3CDTF">2022-09-27T05:52:41Z</dcterms:modified>
</cp:coreProperties>
</file>